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4" r:id="rId10"/>
    <p:sldMasterId id="2147483767" r:id="rId11"/>
    <p:sldMasterId id="2147483782" r:id="rId12"/>
    <p:sldMasterId id="2147483797" r:id="rId13"/>
    <p:sldMasterId id="2147483812" r:id="rId14"/>
    <p:sldMasterId id="2147483827" r:id="rId15"/>
    <p:sldMasterId id="2147483842" r:id="rId16"/>
    <p:sldMasterId id="2147483857" r:id="rId17"/>
    <p:sldMasterId id="2147483872" r:id="rId18"/>
    <p:sldMasterId id="2147483887" r:id="rId19"/>
  </p:sldMasterIdLst>
  <p:notesMasterIdLst>
    <p:notesMasterId r:id="rId21"/>
  </p:notesMasterIdLst>
  <p:sldIdLst>
    <p:sldId id="257" r:id="rId20"/>
    <p:sldId id="258" r:id="rId22"/>
    <p:sldId id="259" r:id="rId23"/>
    <p:sldId id="260" r:id="rId24"/>
    <p:sldId id="261" r:id="rId25"/>
    <p:sldId id="262" r:id="rId26"/>
    <p:sldId id="263" r:id="rId27"/>
    <p:sldId id="289" r:id="rId28"/>
    <p:sldId id="264" r:id="rId29"/>
    <p:sldId id="276" r:id="rId30"/>
    <p:sldId id="266" r:id="rId31"/>
    <p:sldId id="305" r:id="rId32"/>
    <p:sldId id="265" r:id="rId33"/>
    <p:sldId id="334" r:id="rId34"/>
    <p:sldId id="335" r:id="rId35"/>
    <p:sldId id="333" r:id="rId36"/>
    <p:sldId id="267" r:id="rId37"/>
    <p:sldId id="319" r:id="rId38"/>
    <p:sldId id="337" r:id="rId39"/>
    <p:sldId id="336" r:id="rId40"/>
    <p:sldId id="353" r:id="rId41"/>
    <p:sldId id="269" r:id="rId42"/>
    <p:sldId id="320" r:id="rId43"/>
    <p:sldId id="270" r:id="rId44"/>
    <p:sldId id="352" r:id="rId45"/>
    <p:sldId id="354" r:id="rId46"/>
    <p:sldId id="271" r:id="rId47"/>
    <p:sldId id="324" r:id="rId48"/>
    <p:sldId id="272" r:id="rId49"/>
    <p:sldId id="323" r:id="rId50"/>
    <p:sldId id="318" r:id="rId51"/>
    <p:sldId id="274" r:id="rId52"/>
    <p:sldId id="304" r:id="rId53"/>
    <p:sldId id="388" r:id="rId54"/>
    <p:sldId id="355" r:id="rId55"/>
    <p:sldId id="356" r:id="rId56"/>
    <p:sldId id="357" r:id="rId57"/>
    <p:sldId id="358" r:id="rId58"/>
    <p:sldId id="359" r:id="rId59"/>
    <p:sldId id="372" r:id="rId60"/>
    <p:sldId id="373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386" r:id="rId73"/>
    <p:sldId id="387" r:id="rId74"/>
  </p:sldIdLst>
  <p:sldSz cx="121900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18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slide" Target="slides/slide54.xml"/><Relationship Id="rId73" Type="http://schemas.openxmlformats.org/officeDocument/2006/relationships/slide" Target="slides/slide53.xml"/><Relationship Id="rId72" Type="http://schemas.openxmlformats.org/officeDocument/2006/relationships/slide" Target="slides/slide52.xml"/><Relationship Id="rId71" Type="http://schemas.openxmlformats.org/officeDocument/2006/relationships/slide" Target="slides/slide51.xml"/><Relationship Id="rId70" Type="http://schemas.openxmlformats.org/officeDocument/2006/relationships/slide" Target="slides/slide50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49.xml"/><Relationship Id="rId68" Type="http://schemas.openxmlformats.org/officeDocument/2006/relationships/slide" Target="slides/slide48.xml"/><Relationship Id="rId67" Type="http://schemas.openxmlformats.org/officeDocument/2006/relationships/slide" Target="slides/slide47.xml"/><Relationship Id="rId66" Type="http://schemas.openxmlformats.org/officeDocument/2006/relationships/slide" Target="slides/slide46.xml"/><Relationship Id="rId65" Type="http://schemas.openxmlformats.org/officeDocument/2006/relationships/slide" Target="slides/slide45.xml"/><Relationship Id="rId64" Type="http://schemas.openxmlformats.org/officeDocument/2006/relationships/slide" Target="slides/slide44.xml"/><Relationship Id="rId63" Type="http://schemas.openxmlformats.org/officeDocument/2006/relationships/slide" Target="slides/slide43.xml"/><Relationship Id="rId62" Type="http://schemas.openxmlformats.org/officeDocument/2006/relationships/slide" Target="slides/slide42.xml"/><Relationship Id="rId61" Type="http://schemas.openxmlformats.org/officeDocument/2006/relationships/slide" Target="slides/slide41.xml"/><Relationship Id="rId60" Type="http://schemas.openxmlformats.org/officeDocument/2006/relationships/slide" Target="slides/slide40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39.xml"/><Relationship Id="rId58" Type="http://schemas.openxmlformats.org/officeDocument/2006/relationships/slide" Target="slides/slide38.xml"/><Relationship Id="rId57" Type="http://schemas.openxmlformats.org/officeDocument/2006/relationships/slide" Target="slides/slide37.xml"/><Relationship Id="rId56" Type="http://schemas.openxmlformats.org/officeDocument/2006/relationships/slide" Target="slides/slide36.xml"/><Relationship Id="rId55" Type="http://schemas.openxmlformats.org/officeDocument/2006/relationships/slide" Target="slides/slide35.xml"/><Relationship Id="rId54" Type="http://schemas.openxmlformats.org/officeDocument/2006/relationships/slide" Target="slides/slide34.xml"/><Relationship Id="rId53" Type="http://schemas.openxmlformats.org/officeDocument/2006/relationships/slide" Target="slides/slide33.xml"/><Relationship Id="rId52" Type="http://schemas.openxmlformats.org/officeDocument/2006/relationships/slide" Target="slides/slide32.xml"/><Relationship Id="rId51" Type="http://schemas.openxmlformats.org/officeDocument/2006/relationships/slide" Target="slides/slide31.xml"/><Relationship Id="rId50" Type="http://schemas.openxmlformats.org/officeDocument/2006/relationships/slide" Target="slides/slide30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9.xml"/><Relationship Id="rId48" Type="http://schemas.openxmlformats.org/officeDocument/2006/relationships/slide" Target="slides/slide28.xml"/><Relationship Id="rId47" Type="http://schemas.openxmlformats.org/officeDocument/2006/relationships/slide" Target="slides/slide27.xml"/><Relationship Id="rId46" Type="http://schemas.openxmlformats.org/officeDocument/2006/relationships/slide" Target="slides/slide26.xml"/><Relationship Id="rId45" Type="http://schemas.openxmlformats.org/officeDocument/2006/relationships/slide" Target="slides/slide25.xml"/><Relationship Id="rId44" Type="http://schemas.openxmlformats.org/officeDocument/2006/relationships/slide" Target="slides/slide24.xml"/><Relationship Id="rId43" Type="http://schemas.openxmlformats.org/officeDocument/2006/relationships/slide" Target="slides/slide23.xml"/><Relationship Id="rId42" Type="http://schemas.openxmlformats.org/officeDocument/2006/relationships/slide" Target="slides/slide22.xml"/><Relationship Id="rId41" Type="http://schemas.openxmlformats.org/officeDocument/2006/relationships/slide" Target="slides/slide21.xml"/><Relationship Id="rId40" Type="http://schemas.openxmlformats.org/officeDocument/2006/relationships/slide" Target="slides/slide2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9.xml"/><Relationship Id="rId38" Type="http://schemas.openxmlformats.org/officeDocument/2006/relationships/slide" Target="slides/slide18.xml"/><Relationship Id="rId37" Type="http://schemas.openxmlformats.org/officeDocument/2006/relationships/slide" Target="slides/slide17.xml"/><Relationship Id="rId36" Type="http://schemas.openxmlformats.org/officeDocument/2006/relationships/slide" Target="slides/slide16.xml"/><Relationship Id="rId35" Type="http://schemas.openxmlformats.org/officeDocument/2006/relationships/slide" Target="slides/slide15.xml"/><Relationship Id="rId34" Type="http://schemas.openxmlformats.org/officeDocument/2006/relationships/slide" Target="slides/slide14.xml"/><Relationship Id="rId33" Type="http://schemas.openxmlformats.org/officeDocument/2006/relationships/slide" Target="slides/slide13.xml"/><Relationship Id="rId32" Type="http://schemas.openxmlformats.org/officeDocument/2006/relationships/slide" Target="slides/slide12.xml"/><Relationship Id="rId31" Type="http://schemas.openxmlformats.org/officeDocument/2006/relationships/slide" Target="slides/slide11.xml"/><Relationship Id="rId30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8" Type="http://schemas.openxmlformats.org/officeDocument/2006/relationships/slide" Target="slides/slide8.xml"/><Relationship Id="rId27" Type="http://schemas.openxmlformats.org/officeDocument/2006/relationships/slide" Target="slides/slide7.xml"/><Relationship Id="rId26" Type="http://schemas.openxmlformats.org/officeDocument/2006/relationships/slide" Target="slides/slide6.xml"/><Relationship Id="rId25" Type="http://schemas.openxmlformats.org/officeDocument/2006/relationships/slide" Target="slides/slide5.xml"/><Relationship Id="rId24" Type="http://schemas.openxmlformats.org/officeDocument/2006/relationships/slide" Target="slides/slide4.xml"/><Relationship Id="rId23" Type="http://schemas.openxmlformats.org/officeDocument/2006/relationships/slide" Target="slides/slide3.xml"/><Relationship Id="rId22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DFF2-2431-44F6-BF11-BC143E8334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B7AC7-07CA-4663-A162-2B44E16BE4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60425" y="1020763"/>
            <a:ext cx="4899025" cy="2757487"/>
          </a:xfrm>
        </p:spPr>
      </p:sp>
      <p:sp>
        <p:nvSpPr>
          <p:cNvPr id="147458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5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defRPr/>
            </a:pPr>
            <a:fld id="{6D8FB0B8-E7FC-4CE9-A51C-01B4B3B764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60425" y="1020763"/>
            <a:ext cx="4899025" cy="2757487"/>
          </a:xfrm>
        </p:spPr>
      </p:sp>
      <p:sp>
        <p:nvSpPr>
          <p:cNvPr id="149506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74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defRPr/>
            </a:pPr>
            <a:fld id="{A77E2CCB-157B-4948-8FE8-931CFD6F90A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58788" y="685800"/>
            <a:ext cx="59404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69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ea typeface="微软雅黑" panose="020B0503020204020204" pitchFamily="34" charset="-122"/>
            </a:endParaRPr>
          </a:p>
        </p:txBody>
      </p:sp>
      <p:sp>
        <p:nvSpPr>
          <p:cNvPr id="63491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r">
              <a:defRPr/>
            </a:pPr>
            <a:fld id="{916C53F4-4125-4C80-84B8-A8AABCC182DF}" type="datetime1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269317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5D8A21C-C211-4F08-A33F-48A064B962E9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58788" y="685800"/>
            <a:ext cx="59404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70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ea typeface="微软雅黑" panose="020B0503020204020204" pitchFamily="34" charset="-122"/>
            </a:endParaRPr>
          </a:p>
        </p:txBody>
      </p:sp>
      <p:sp>
        <p:nvSpPr>
          <p:cNvPr id="63491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r">
              <a:defRPr/>
            </a:pPr>
            <a:fld id="{916C53F4-4125-4C80-84B8-A8AABCC182DF}" type="datetime1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270341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68FC9771-89A3-4037-AA7D-E043AFC61FB1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58788" y="685800"/>
            <a:ext cx="59404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71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ea typeface="微软雅黑" panose="020B0503020204020204" pitchFamily="34" charset="-122"/>
            </a:endParaRPr>
          </a:p>
        </p:txBody>
      </p:sp>
      <p:sp>
        <p:nvSpPr>
          <p:cNvPr id="63491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r">
              <a:defRPr/>
            </a:pPr>
            <a:fld id="{916C53F4-4125-4C80-84B8-A8AABCC182DF}" type="datetime1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271365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44DE913-E759-40AD-971F-84B807FD66D2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58788" y="685800"/>
            <a:ext cx="59404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71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ea typeface="微软雅黑" panose="020B0503020204020204" pitchFamily="34" charset="-122"/>
            </a:endParaRPr>
          </a:p>
        </p:txBody>
      </p:sp>
      <p:sp>
        <p:nvSpPr>
          <p:cNvPr id="63491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r">
              <a:defRPr/>
            </a:pPr>
            <a:fld id="{916C53F4-4125-4C80-84B8-A8AABCC182DF}" type="datetime1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271365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44DE913-E759-40AD-971F-84B807FD66D2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image" Target="../media/image2.jpeg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3" Type="http://schemas.openxmlformats.org/officeDocument/2006/relationships/tags" Target="../tags/tag246.xml"/><Relationship Id="rId12" Type="http://schemas.openxmlformats.org/officeDocument/2006/relationships/tags" Target="../tags/tag245.xml"/><Relationship Id="rId11" Type="http://schemas.openxmlformats.org/officeDocument/2006/relationships/tags" Target="../tags/tag244.xml"/><Relationship Id="rId10" Type="http://schemas.openxmlformats.org/officeDocument/2006/relationships/tags" Target="../tags/tag243.xml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image" Target="../media/image2.jpeg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image" Target="../media/image2.jpeg"/><Relationship Id="rId14" Type="http://schemas.openxmlformats.org/officeDocument/2006/relationships/tags" Target="../tags/tag284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image" Target="../media/image2.jpeg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3" Type="http://schemas.openxmlformats.org/officeDocument/2006/relationships/tags" Target="../tags/tag324.xml"/><Relationship Id="rId12" Type="http://schemas.openxmlformats.org/officeDocument/2006/relationships/tags" Target="../tags/tag323.xml"/><Relationship Id="rId11" Type="http://schemas.openxmlformats.org/officeDocument/2006/relationships/tags" Target="../tags/tag322.xml"/><Relationship Id="rId10" Type="http://schemas.openxmlformats.org/officeDocument/2006/relationships/tags" Target="../tags/tag321.xml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image" Target="../media/image2.jpeg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2.jpeg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3" Type="http://schemas.openxmlformats.org/officeDocument/2006/relationships/tags" Target="../tags/tag350.xml"/><Relationship Id="rId12" Type="http://schemas.openxmlformats.org/officeDocument/2006/relationships/tags" Target="../tags/tag349.xml"/><Relationship Id="rId11" Type="http://schemas.openxmlformats.org/officeDocument/2006/relationships/tags" Target="../tags/tag348.xml"/><Relationship Id="rId10" Type="http://schemas.openxmlformats.org/officeDocument/2006/relationships/tags" Target="../tags/tag347.xml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image" Target="../media/image2.jpeg"/><Relationship Id="rId14" Type="http://schemas.openxmlformats.org/officeDocument/2006/relationships/tags" Target="../tags/tag362.xml"/><Relationship Id="rId13" Type="http://schemas.openxmlformats.org/officeDocument/2006/relationships/tags" Target="../tags/tag361.xml"/><Relationship Id="rId12" Type="http://schemas.openxmlformats.org/officeDocument/2006/relationships/tags" Target="../tags/tag360.xml"/><Relationship Id="rId11" Type="http://schemas.openxmlformats.org/officeDocument/2006/relationships/tags" Target="../tags/tag359.xml"/><Relationship Id="rId10" Type="http://schemas.openxmlformats.org/officeDocument/2006/relationships/tags" Target="../tags/tag358.xml"/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3" Type="http://schemas.openxmlformats.org/officeDocument/2006/relationships/tags" Target="../tags/tag376.xml"/><Relationship Id="rId12" Type="http://schemas.openxmlformats.org/officeDocument/2006/relationships/tags" Target="../tags/tag375.xml"/><Relationship Id="rId11" Type="http://schemas.openxmlformats.org/officeDocument/2006/relationships/tags" Target="../tags/tag374.xml"/><Relationship Id="rId10" Type="http://schemas.openxmlformats.org/officeDocument/2006/relationships/tags" Target="../tags/tag373.xml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image" Target="../media/image2.jpeg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tags" Target="../tags/tag396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3" Type="http://schemas.openxmlformats.org/officeDocument/2006/relationships/tags" Target="../tags/tag402.xml"/><Relationship Id="rId12" Type="http://schemas.openxmlformats.org/officeDocument/2006/relationships/tags" Target="../tags/tag401.xml"/><Relationship Id="rId11" Type="http://schemas.openxmlformats.org/officeDocument/2006/relationships/tags" Target="../tags/tag400.xml"/><Relationship Id="rId10" Type="http://schemas.openxmlformats.org/officeDocument/2006/relationships/tags" Target="../tags/tag399.xml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image" Target="../media/image2.jpeg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tags" Target="../tags/tag410.xml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9" Type="http://schemas.openxmlformats.org/officeDocument/2006/relationships/tags" Target="../tags/tag424.xml"/><Relationship Id="rId8" Type="http://schemas.openxmlformats.org/officeDocument/2006/relationships/tags" Target="../tags/tag423.xml"/><Relationship Id="rId7" Type="http://schemas.openxmlformats.org/officeDocument/2006/relationships/tags" Target="../tags/tag422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3" Type="http://schemas.openxmlformats.org/officeDocument/2006/relationships/tags" Target="../tags/tag428.xml"/><Relationship Id="rId12" Type="http://schemas.openxmlformats.org/officeDocument/2006/relationships/tags" Target="../tags/tag427.xml"/><Relationship Id="rId11" Type="http://schemas.openxmlformats.org/officeDocument/2006/relationships/tags" Target="../tags/tag426.xml"/><Relationship Id="rId10" Type="http://schemas.openxmlformats.org/officeDocument/2006/relationships/tags" Target="../tags/tag425.xml"/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image" Target="../media/image2.jpeg"/><Relationship Id="rId14" Type="http://schemas.openxmlformats.org/officeDocument/2006/relationships/tags" Target="../tags/tag440.xml"/><Relationship Id="rId13" Type="http://schemas.openxmlformats.org/officeDocument/2006/relationships/tags" Target="../tags/tag439.xml"/><Relationship Id="rId12" Type="http://schemas.openxmlformats.org/officeDocument/2006/relationships/tags" Target="../tags/tag438.xml"/><Relationship Id="rId11" Type="http://schemas.openxmlformats.org/officeDocument/2006/relationships/tags" Target="../tags/tag437.xml"/><Relationship Id="rId10" Type="http://schemas.openxmlformats.org/officeDocument/2006/relationships/tags" Target="../tags/tag436.xml"/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3" Type="http://schemas.openxmlformats.org/officeDocument/2006/relationships/tags" Target="../tags/tag454.xml"/><Relationship Id="rId12" Type="http://schemas.openxmlformats.org/officeDocument/2006/relationships/tags" Target="../tags/tag453.xml"/><Relationship Id="rId11" Type="http://schemas.openxmlformats.org/officeDocument/2006/relationships/tags" Target="../tags/tag452.xml"/><Relationship Id="rId10" Type="http://schemas.openxmlformats.org/officeDocument/2006/relationships/tags" Target="../tags/tag451.xml"/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9" Type="http://schemas.openxmlformats.org/officeDocument/2006/relationships/tags" Target="../tags/tag461.xml"/><Relationship Id="rId8" Type="http://schemas.openxmlformats.org/officeDocument/2006/relationships/tags" Target="../tags/tag460.xml"/><Relationship Id="rId7" Type="http://schemas.openxmlformats.org/officeDocument/2006/relationships/tags" Target="../tags/tag459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image" Target="../media/image2.jpeg"/><Relationship Id="rId14" Type="http://schemas.openxmlformats.org/officeDocument/2006/relationships/tags" Target="../tags/tag466.xml"/><Relationship Id="rId13" Type="http://schemas.openxmlformats.org/officeDocument/2006/relationships/tags" Target="../tags/tag465.xml"/><Relationship Id="rId12" Type="http://schemas.openxmlformats.org/officeDocument/2006/relationships/tags" Target="../tags/tag464.xml"/><Relationship Id="rId11" Type="http://schemas.openxmlformats.org/officeDocument/2006/relationships/tags" Target="../tags/tag463.xml"/><Relationship Id="rId10" Type="http://schemas.openxmlformats.org/officeDocument/2006/relationships/tags" Target="../tags/tag462.xml"/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2.jpeg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image" Target="../media/image2.jpeg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2.jpeg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2.jpeg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image" Target="../media/image2.jpeg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2.jpeg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image" Target="../media/image2.jpeg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1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5" y="1357314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5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1919-5DE7-41D5-970E-A994A08D3EF7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63E6-DF61-48C3-B53D-9EF07044C1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0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4320-C797-4008-A8E3-ADA4F85265CB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AFB8-559F-4C57-A2F6-BDE47A2DBD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0A59-E49A-475F-A35B-5BD2B9E4913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2B8A-322E-474A-B8F3-4224C2FC0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9" y="2844812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3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4" y="1992573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4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DC61-18BC-461E-907C-46A7D5FE0924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9129-F74F-4B2C-82A7-41AE22FA3E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4E3E-443C-4565-9D31-D36E13702908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7C0C-9A4B-4258-B46F-0E6BF64E30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00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9337-8E36-4F36-BE30-FD037ADC8897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67E6-CD79-48B0-A876-F2D21A5A29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9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7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40" y="4801401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6" y="2295543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9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8" y="4130681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90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70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7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918F-5E21-4591-9961-72AA3E4F8661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5074-4D17-49B5-A849-FDD22DBEC6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DC31-C259-4469-9914-66FBEC65040B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72C4-E332-446A-839B-BE2B367AC1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036F-0B17-400D-9ACA-C71557C899A4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3B8C-4B43-4A71-803B-17700762AB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4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1B2D-6DE1-46D9-85D6-F0821FB9F5C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1170-6AF4-461C-8186-05C54E0E6A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4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159E-511E-4EE0-ABA0-01D8E0F57172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0AEF-DCF3-4EA4-BD31-38DABE35F4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BE00-3B31-4E35-8B4A-C82E1449A664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2457-055A-4094-B939-513450E359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0696-14CA-4024-AA68-39C7EEF9010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30A57-2C5A-4BB0-A067-8A9855E26E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1145-23B0-4D88-9A39-9BD151A5A000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58BA-665D-439D-94B5-2662871F37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3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7" y="1357318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7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9BAF-A167-4945-A945-81E82A9EE80E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8FBB-F079-480F-A745-D73FB9B7E7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0A59-E49A-475F-A35B-5BD2B9E4913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2B8A-322E-474A-B8F3-4224C2FC0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9" y="2844812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3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4" y="1992573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4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DC61-18BC-461E-907C-46A7D5FE0924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9129-F74F-4B2C-82A7-41AE22FA3E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4E3E-443C-4565-9D31-D36E13702908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7C0C-9A4B-4258-B46F-0E6BF64E30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00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9337-8E36-4F36-BE30-FD037ADC8897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67E6-CD79-48B0-A876-F2D21A5A29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6" y="2844810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1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992569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3775226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153A-F938-4531-A641-1AA5C9465234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6942-7CF2-484A-A035-4E12E5C73C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9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7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40" y="4801401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6" y="2295543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9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8" y="4130681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90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70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7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918F-5E21-4591-9961-72AA3E4F8661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5074-4D17-49B5-A849-FDD22DBEC6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DC31-C259-4469-9914-66FBEC65040B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72C4-E332-446A-839B-BE2B367AC1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036F-0B17-400D-9ACA-C71557C899A4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3B8C-4B43-4A71-803B-17700762AB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4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1B2D-6DE1-46D9-85D6-F0821FB9F5C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1170-6AF4-461C-8186-05C54E0E6A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4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159E-511E-4EE0-ABA0-01D8E0F57172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0AEF-DCF3-4EA4-BD31-38DABE35F4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BE00-3B31-4E35-8B4A-C82E1449A664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2457-055A-4094-B939-513450E359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0696-14CA-4024-AA68-39C7EEF9010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30A57-2C5A-4BB0-A067-8A9855E26E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6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7" y="1357322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7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A92D-3C4B-446D-A30F-E97A60D80027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85A0-896E-4678-857A-B70FA07534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A086-44FA-46B3-AAEF-91A9DBAA304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975D-CBE7-465F-9DB0-D82B41F9AA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12" y="2844814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6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7" y="1992577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7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C405-F05F-44A9-B083-878771F09AD8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FDC-8455-40BF-BDD6-400B77C0C08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C7E0-3E53-41DE-857F-EABC832844A5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A6ED-0E9D-4E6B-83CC-F23D1184D9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15B9-F2FF-47CD-89C4-29E0B9EC9970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19FF-5022-41CE-906B-58181EFA35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00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5170-BAAB-4D76-AA2A-91D2948749CB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A3F7-45CF-4A72-A244-EE0A86DF61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9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9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43" y="4801403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8" y="2295545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73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700" y="4130685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90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73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7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DC4F9-ACE9-473A-9F2B-F594CB77A248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AB76-D3D8-4429-9EAF-1F28C60560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8FD2-E8FD-43B2-841F-9DF9D3378EDE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12C4-BA9C-4425-866A-CE2352093E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060C0-3A19-494E-9242-519841BEACE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A3E1-5720-4D85-B983-4379F58F49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4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049E-0C02-49AB-A63E-0792AA66FCE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738F-9512-446F-8D31-FA04B25878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8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AE20-7E3F-47E0-B849-1AC3CBA9B011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8A13-6C0A-4C3F-A0AB-F33F4A4653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D39F-C80C-429D-BAD1-2D3E857C5DCD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54A9-050F-4C5B-9148-CD3C463170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AA1A-B7A7-43DE-969C-1ACB285FB12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CDFE-1595-4A77-9840-799F352AE5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7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7" y="1357324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7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F94B-3656-4E66-9E53-EF8288F346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732A-7C2F-4AFD-87B2-196F3B9E3B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C50B-196C-4DA7-B5B1-F5074785C83E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684F-DF91-4123-8ADB-0EC8043316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1DA7-38ED-4E95-9632-1FE02F4495C5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E878-98DB-4E7A-8FF8-783E8EEF37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13" y="2844815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7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8" y="1992579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8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F359-B41C-4C33-BAD7-E897F778BB79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2F4F-7270-4958-95EF-474408778C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3AE8-762D-4A2A-A6B3-5900019C71AC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9F1A-AC44-4BA5-B5C1-A66C3E886E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00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5C273-555A-4709-BC3F-D8BF809562DE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A4C2-D831-44DE-8630-9103B54ADF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9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60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44" y="4801404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60" y="2295546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75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702" y="4130687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90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74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7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33AE-F384-474D-A084-EE2EE38D4F85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FCEE-6826-4296-8949-D5F700EA13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3DE6-8169-435A-908E-3F779B17C1A1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3E554-02D0-415C-90FD-58C2998E13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C2B9-4E0E-40AF-83EC-5DCD5275E7E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12BF-1243-41ED-9F72-530B09C2E8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4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8830-303E-4622-901A-7AD80BA936C4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CC91-0C3F-46DB-B15E-E21B3BD7F1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80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DDE2-F669-4223-B7E8-5D04F490EFE0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0FD9-3FBD-41A7-9929-7CCC03405E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0EC5-C567-4218-A22D-BD214EBE7DE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6AF4-87A8-43B7-B955-3F14C9F461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6" y="3717927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5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8" y="4801399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3" y="2295541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5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5" y="4130677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7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7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3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7182-5429-48FF-9124-4D79E658634E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AAAD-EED1-4AB4-BA11-4202C53355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6BEA4-EE9D-46BF-8865-3B2C74D00D6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417F-501B-492D-A88B-B427F47206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9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7" y="135732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7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1A35-7C9F-4C7D-B498-96C3F49868ED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FC03-94BC-4B8F-B068-A906BCA34A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D58E-B0E5-449F-BF73-5E5B28B983A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3C4A-A022-4023-93EB-8BBCB629E8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14" y="2844816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9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50" y="199258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50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8F09-B2E3-4D2C-A939-468BEBC63B57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A527-D956-48AA-9293-B8FDF9F2A8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6A61-047F-49D9-9272-51806825B44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E089-9072-41DF-8560-1B22E26BD2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00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76A7-797F-491F-91A7-EA69FE9BF7D3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2500-6F22-4DD8-A289-EF1B20AF5E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9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61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46" y="4801405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61" y="2295547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7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703" y="413068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90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75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7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F082-710D-4DAB-A36A-F0F41E8353B6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F836-B6AE-403F-B1F0-413585C8B8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E652-AB02-4BF8-BA58-8E60DA5F15B2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F591-F628-4A29-B90B-29FFAA13A1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A18B-C86C-4D3B-A1E4-7692ECFDF213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05EB-BD96-412A-A966-EEEEB1BA4E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4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C43A-A632-470C-8C54-C73E9B28103B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1D4-531D-484D-8853-4AEDF83F1F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F7D-09FB-4A80-BF6F-C382E3E3C8E4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707D-1DB7-4FED-92B7-CF07F19ACF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8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24C2-8532-4226-8E80-D81D2348A4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259F-70D5-4B16-81B6-D28A3912BA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1E5B-6ACC-4710-89C6-CA9BA1699383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5A1B-4365-41B9-AC13-89E2C0CFE8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1BE7-2C7D-46C9-B749-E84B669C34B1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3EC7-58A9-4C83-A0C2-7DF369254F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10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7" y="1357328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7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CF8D-3B84-401B-B42C-1F533D949DA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6B70-6134-4AF7-B130-970FBCE410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B229-2956-499B-AAF3-3107B62A205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7F0E-2894-4086-AF7B-FF71D495CE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16" y="2844817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60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51" y="1992583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51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2674-B710-478C-A7BB-B6863C044EC9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6C92-0E19-43D2-9525-81C80C167C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E23E-8129-45E8-8931-FA0BA651D03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F111-15D9-43F3-93FF-9AC04E93B4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00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683-0906-48A1-BF04-210A2D9BFCD4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1685-44F1-4D61-8AE4-0A458F75E3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9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62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47" y="4801406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62" y="2295548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79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704" y="4130691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90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77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7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08D7-A4A2-4745-9EA2-77B32198B299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2EBC-2BB8-4FE9-9E1E-61CB64B709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AA27-3D67-4C33-8811-D930054AC802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6FCC-BA21-455A-BE08-D366726D2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81D6-6334-4CA3-A908-1DC3055D69A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077E-8A61-4815-BC2F-CF54B00D17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D252-B4AB-43B8-91A6-0DA10914BC8D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BF3C-A2DF-45BF-A529-EFBDABEA5E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4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BC74-C533-4D9A-88F5-42863511A834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4F9E6-D5AD-4666-AC7B-179FE4FDE0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84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39E0-BC67-41C7-9D47-347A788952E3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841E-8C4B-4615-B6B2-1269E0BC5E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FD66-BD32-4028-966B-33EEAB017BA5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9B97-0D40-423F-8289-E6A56B090D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3AE6-3012-4062-8C1F-6F946C2FDA31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0D3F-E779-4EA6-8F3E-D92EF3EF61F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2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6" y="1357316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6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D2-5A85-405A-A2EA-1488B5BBDCF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CDB9-2E0E-446D-B1BD-9031461DFD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AAC-D540-4FC7-874F-1803616050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E7E4-B245-48F4-A60D-8B766A6C1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5508" y="2844811"/>
            <a:ext cx="53975" cy="146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defRPr/>
            </a:pPr>
            <a:endParaRPr lang="zh-CN" altLang="en-US" sz="76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0" y="3716338"/>
            <a:ext cx="9685664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</a:ln>
        </p:spPr>
      </p:cxnSp>
      <p:grpSp>
        <p:nvGrpSpPr>
          <p:cNvPr id="6" name="组合 27"/>
          <p:cNvGrpSpPr/>
          <p:nvPr/>
        </p:nvGrpSpPr>
        <p:grpSpPr bwMode="auto">
          <a:xfrm>
            <a:off x="9512652" y="1814513"/>
            <a:ext cx="1668245" cy="1960562"/>
            <a:chOff x="3927710" y="3745341"/>
            <a:chExt cx="1284701" cy="1509664"/>
          </a:xfrm>
        </p:grpSpPr>
        <p:sp>
          <p:nvSpPr>
            <p:cNvPr id="7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819" y="3944593"/>
              <a:ext cx="73344" cy="635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992571"/>
            <a:ext cx="8808052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3775227"/>
            <a:ext cx="8808052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4E45-41DE-43EC-AE3A-412DECB4BA9C}" type="datetimeFigureOut">
              <a:rPr lang="zh-CN" altLang="en-US"/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E52-2069-4C57-B411-E22E9AEA3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154-1E29-4951-AEA6-7AB25BD49A2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4798-6568-4141-B98A-3C522B4C5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24800"/>
            <a:ext cx="10514231" cy="84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FF23-1A5C-4721-9A32-C7D05671D4BD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CD56-54D2-42E5-BFE5-BDFB3B16E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176A-84D6-4EF0-84C5-EE4867F7432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78BD-C490-42B6-9EB1-39F004F064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2047" y="3717929"/>
            <a:ext cx="484125" cy="2079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5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167" y="3955272"/>
            <a:ext cx="230188" cy="23174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6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6793" y="4617256"/>
            <a:ext cx="152400" cy="1539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7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4739" y="4801400"/>
            <a:ext cx="77787" cy="603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8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026" y="4454525"/>
            <a:ext cx="215872" cy="1095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9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2812" y="4010834"/>
            <a:ext cx="152400" cy="23650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0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7254" y="2295542"/>
            <a:ext cx="90487" cy="2333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sp>
        <p:nvSpPr>
          <p:cNvPr id="11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3131" y="1808965"/>
            <a:ext cx="44450" cy="11269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035" noProof="1"/>
          </a:p>
        </p:txBody>
      </p:sp>
      <p:cxnSp>
        <p:nvCxnSpPr>
          <p:cNvPr id="12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49185" y="4119567"/>
            <a:ext cx="668252" cy="2952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5696" y="4130679"/>
            <a:ext cx="1163487" cy="5127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09488" y="1952625"/>
            <a:ext cx="669838" cy="2936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49169" y="1754188"/>
            <a:ext cx="1163487" cy="5127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691" y="2318175"/>
            <a:ext cx="322580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E8C2-7000-4300-924E-84E3DEBED1B2}" type="datetimeFigureOut">
              <a:rPr lang="zh-CN" altLang="en-US"/>
            </a:fld>
            <a:endParaRPr lang="zh-CN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5ADF-383F-46FF-980B-2E182AC7F9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" y="0"/>
            <a:ext cx="12184064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7CF-F062-4E2A-8F0D-6D7309B887D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8CB-F726-4C94-8B8D-640477908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7" y="457200"/>
            <a:ext cx="41646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457201"/>
            <a:ext cx="617139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7" y="2057400"/>
            <a:ext cx="416465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DD9-C32F-4D7B-9322-2681525DEDC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0F7-4D25-41F4-8B8B-16F2D1113A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1853-C7A2-474B-A7BB-015AFE5A48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70F-7CD4-4FEF-9287-F6D2BAA66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450" y="561972"/>
            <a:ext cx="10511516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FAEE-62CE-4075-BB02-23EE16DF73F5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E72B-7A3B-4702-BAE6-8AF1D5CBF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066801"/>
            <a:ext cx="5384099" cy="52482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9D2-7098-4250-BEAA-C0ACA094AD6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B8E9-DDC0-44FF-969F-F6D0DBEFE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521" y="1066801"/>
            <a:ext cx="10971372" cy="52482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552-ABC8-4985-AB7D-D0C301970C6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08-322C-432C-91F4-B8BAB4F5A8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B19-F071-4362-95E4-F5890077681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578-091C-4B17-867F-B20CE19698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423863"/>
            <a:ext cx="10514231" cy="842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1" y="1535113"/>
            <a:ext cx="5180926" cy="4641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6" y="1535117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6" y="3932242"/>
            <a:ext cx="5180926" cy="224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E3E-8946-4629-AC7E-8E0BB25F0268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C7D9-8486-44EE-BA8E-BEF948AC8E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l="2615" r="7243"/>
          <a:stretch>
            <a:fillRect/>
          </a:stretch>
        </p:blipFill>
        <p:spPr bwMode="auto">
          <a:xfrm>
            <a:off x="3" y="-371475"/>
            <a:ext cx="4060297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127" y="1357318"/>
            <a:ext cx="7499962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127" y="3316288"/>
            <a:ext cx="7499962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9BAF-A167-4945-A945-81E82A9EE80E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8FBB-F079-480F-A745-D73FB9B7E7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9" Type="http://schemas.openxmlformats.org/officeDocument/2006/relationships/theme" Target="../theme/theme10.xml"/><Relationship Id="rId18" Type="http://schemas.openxmlformats.org/officeDocument/2006/relationships/image" Target="../media/image3.png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9" Type="http://schemas.openxmlformats.org/officeDocument/2006/relationships/theme" Target="../theme/theme11.xml"/><Relationship Id="rId18" Type="http://schemas.openxmlformats.org/officeDocument/2006/relationships/image" Target="../media/image3.png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9" Type="http://schemas.openxmlformats.org/officeDocument/2006/relationships/theme" Target="../theme/theme12.xml"/><Relationship Id="rId18" Type="http://schemas.openxmlformats.org/officeDocument/2006/relationships/image" Target="../media/image3.png"/><Relationship Id="rId17" Type="http://schemas.openxmlformats.org/officeDocument/2006/relationships/tags" Target="../tags/tag312.xml"/><Relationship Id="rId16" Type="http://schemas.openxmlformats.org/officeDocument/2006/relationships/tags" Target="../tags/tag31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9" Type="http://schemas.openxmlformats.org/officeDocument/2006/relationships/theme" Target="../theme/theme13.xml"/><Relationship Id="rId18" Type="http://schemas.openxmlformats.org/officeDocument/2006/relationships/image" Target="../media/image3.png"/><Relationship Id="rId17" Type="http://schemas.openxmlformats.org/officeDocument/2006/relationships/tags" Target="../tags/tag338.xml"/><Relationship Id="rId16" Type="http://schemas.openxmlformats.org/officeDocument/2006/relationships/tags" Target="../tags/tag337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9" Type="http://schemas.openxmlformats.org/officeDocument/2006/relationships/theme" Target="../theme/theme14.xml"/><Relationship Id="rId18" Type="http://schemas.openxmlformats.org/officeDocument/2006/relationships/image" Target="../media/image3.png"/><Relationship Id="rId17" Type="http://schemas.openxmlformats.org/officeDocument/2006/relationships/tags" Target="../tags/tag364.xml"/><Relationship Id="rId16" Type="http://schemas.openxmlformats.org/officeDocument/2006/relationships/tags" Target="../tags/tag363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9.xml"/><Relationship Id="rId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82.xml"/><Relationship Id="rId19" Type="http://schemas.openxmlformats.org/officeDocument/2006/relationships/theme" Target="../theme/theme15.xml"/><Relationship Id="rId18" Type="http://schemas.openxmlformats.org/officeDocument/2006/relationships/image" Target="../media/image3.png"/><Relationship Id="rId17" Type="http://schemas.openxmlformats.org/officeDocument/2006/relationships/tags" Target="../tags/tag390.xml"/><Relationship Id="rId16" Type="http://schemas.openxmlformats.org/officeDocument/2006/relationships/tags" Target="../tags/tag389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1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6.xml"/><Relationship Id="rId19" Type="http://schemas.openxmlformats.org/officeDocument/2006/relationships/theme" Target="../theme/theme16.xml"/><Relationship Id="rId18" Type="http://schemas.openxmlformats.org/officeDocument/2006/relationships/image" Target="../media/image3.png"/><Relationship Id="rId17" Type="http://schemas.openxmlformats.org/officeDocument/2006/relationships/tags" Target="../tags/tag416.xml"/><Relationship Id="rId16" Type="http://schemas.openxmlformats.org/officeDocument/2006/relationships/tags" Target="../tags/tag415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95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0.xml"/><Relationship Id="rId19" Type="http://schemas.openxmlformats.org/officeDocument/2006/relationships/theme" Target="../theme/theme17.xml"/><Relationship Id="rId18" Type="http://schemas.openxmlformats.org/officeDocument/2006/relationships/image" Target="../media/image3.png"/><Relationship Id="rId17" Type="http://schemas.openxmlformats.org/officeDocument/2006/relationships/tags" Target="../tags/tag442.xml"/><Relationship Id="rId16" Type="http://schemas.openxmlformats.org/officeDocument/2006/relationships/tags" Target="../tags/tag44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4.xml"/><Relationship Id="rId19" Type="http://schemas.openxmlformats.org/officeDocument/2006/relationships/theme" Target="../theme/theme18.xml"/><Relationship Id="rId18" Type="http://schemas.openxmlformats.org/officeDocument/2006/relationships/image" Target="../media/image3.png"/><Relationship Id="rId17" Type="http://schemas.openxmlformats.org/officeDocument/2006/relationships/tags" Target="../tags/tag468.xml"/><Relationship Id="rId16" Type="http://schemas.openxmlformats.org/officeDocument/2006/relationships/tags" Target="../tags/tag467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18" Type="http://schemas.openxmlformats.org/officeDocument/2006/relationships/image" Target="../media/image3.png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7" Type="http://schemas.openxmlformats.org/officeDocument/2006/relationships/theme" Target="../theme/theme3.xml"/><Relationship Id="rId16" Type="http://schemas.openxmlformats.org/officeDocument/2006/relationships/image" Target="../media/image3.png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7" Type="http://schemas.openxmlformats.org/officeDocument/2006/relationships/theme" Target="../theme/theme4.xml"/><Relationship Id="rId16" Type="http://schemas.openxmlformats.org/officeDocument/2006/relationships/image" Target="../media/image3.png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7" Type="http://schemas.openxmlformats.org/officeDocument/2006/relationships/theme" Target="../theme/theme5.xml"/><Relationship Id="rId16" Type="http://schemas.openxmlformats.org/officeDocument/2006/relationships/image" Target="../media/image3.png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7" Type="http://schemas.openxmlformats.org/officeDocument/2006/relationships/theme" Target="../theme/theme6.xml"/><Relationship Id="rId16" Type="http://schemas.openxmlformats.org/officeDocument/2006/relationships/image" Target="../media/image3.png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7" Type="http://schemas.openxmlformats.org/officeDocument/2006/relationships/theme" Target="../theme/theme7.xml"/><Relationship Id="rId16" Type="http://schemas.openxmlformats.org/officeDocument/2006/relationships/image" Target="../media/image3.png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9" Type="http://schemas.openxmlformats.org/officeDocument/2006/relationships/theme" Target="../theme/theme8.xml"/><Relationship Id="rId18" Type="http://schemas.openxmlformats.org/officeDocument/2006/relationships/image" Target="../media/image3.png"/><Relationship Id="rId17" Type="http://schemas.openxmlformats.org/officeDocument/2006/relationships/tags" Target="../tags/tag208.xml"/><Relationship Id="rId16" Type="http://schemas.openxmlformats.org/officeDocument/2006/relationships/tags" Target="../tags/tag207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7" Type="http://schemas.openxmlformats.org/officeDocument/2006/relationships/theme" Target="../theme/theme9.xml"/><Relationship Id="rId16" Type="http://schemas.openxmlformats.org/officeDocument/2006/relationships/image" Target="../media/image3.png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2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85B50A-A847-4EEB-8883-EB32081AE049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990176-5348-40E0-8BED-9B65100FC5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6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6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38917" name="Text Placeholder 2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6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30A7C8-44C0-4C81-80B6-36E7F16CF89F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6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6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E22F47-2A20-4987-B5C5-244FA1D4EB8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10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28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52229" name="Text Placeholder 2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60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9938ED-7B53-4331-A438-0465A0C38D54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60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60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B799A3-80C8-4F2E-B988-9C6924F500F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12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476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05477" name="Text Placeholder 2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6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A0722C-A567-4778-85BB-C21918E1942F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6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6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334847-905C-4225-AB40-EE1F3762251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1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78853" name="Text Placeholder 2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6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B80231-B60F-4218-B8C9-7722F77C4E6F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6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6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1FE3C5-DF18-4977-9A43-18DF71046DD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16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540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65541" name="Text Placeholder 2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66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FD49C1-42ED-4241-9F10-F95F619AE2B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66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66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08F0C1-9297-470B-8FAD-9E88C28E28B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4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5EBB6E-8464-4912-AF5A-13F34392E20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4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33DF8D-53E7-4943-ADC7-65323005E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 rot="10800000">
            <a:off x="10447565" y="6088063"/>
            <a:ext cx="1742848" cy="766762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9051" y="-9526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9051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2"/>
          <p:cNvGrpSpPr/>
          <p:nvPr/>
        </p:nvGrpSpPr>
        <p:grpSpPr bwMode="auto">
          <a:xfrm>
            <a:off x="1" y="6"/>
            <a:ext cx="1742848" cy="766763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6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838091" y="423863"/>
            <a:ext cx="10514231" cy="842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           </a:t>
            </a:r>
            <a:endParaRPr lang="en-US" altLang="zh-CN" smtClean="0"/>
          </a:p>
        </p:txBody>
      </p:sp>
      <p:sp>
        <p:nvSpPr>
          <p:cNvPr id="38917" name="Text Placeholder 2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 bwMode="auto">
          <a:xfrm>
            <a:off x="838091" y="1535113"/>
            <a:ext cx="10514231" cy="464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6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30A7C8-44C0-4C81-80B6-36E7F16CF89F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6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6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E22F47-2A20-4987-B5C5-244FA1D4EB8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0.xml"/><Relationship Id="rId1" Type="http://schemas.openxmlformats.org/officeDocument/2006/relationships/tags" Target="../tags/tag469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489.xml"/><Relationship Id="rId1" Type="http://schemas.openxmlformats.org/officeDocument/2006/relationships/tags" Target="../tags/tag4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96.xml"/><Relationship Id="rId1" Type="http://schemas.openxmlformats.org/officeDocument/2006/relationships/tags" Target="../tags/tag4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98.xml"/><Relationship Id="rId1" Type="http://schemas.openxmlformats.org/officeDocument/2006/relationships/tags" Target="../tags/tag4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00.xml"/><Relationship Id="rId1" Type="http://schemas.openxmlformats.org/officeDocument/2006/relationships/tags" Target="../tags/tag49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17.xml"/><Relationship Id="rId4" Type="http://schemas.openxmlformats.org/officeDocument/2006/relationships/tags" Target="../tags/tag504.xml"/><Relationship Id="rId3" Type="http://schemas.openxmlformats.org/officeDocument/2006/relationships/tags" Target="../tags/tag50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tags" Target="../tags/tag506.xml"/><Relationship Id="rId1" Type="http://schemas.openxmlformats.org/officeDocument/2006/relationships/tags" Target="../tags/tag50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72.xml"/><Relationship Id="rId2" Type="http://schemas.openxmlformats.org/officeDocument/2006/relationships/image" Target="../media/image4.jpeg"/><Relationship Id="rId1" Type="http://schemas.openxmlformats.org/officeDocument/2006/relationships/tags" Target="../tags/tag47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tags" Target="../tags/tag508.xml"/><Relationship Id="rId1" Type="http://schemas.openxmlformats.org/officeDocument/2006/relationships/tags" Target="../tags/tag5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2" Type="http://schemas.openxmlformats.org/officeDocument/2006/relationships/tags" Target="../tags/tag510.xml"/><Relationship Id="rId1" Type="http://schemas.openxmlformats.org/officeDocument/2006/relationships/tags" Target="../tags/tag5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512.xml"/><Relationship Id="rId1" Type="http://schemas.openxmlformats.org/officeDocument/2006/relationships/tags" Target="../tags/tag51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17.xml"/><Relationship Id="rId4" Type="http://schemas.openxmlformats.org/officeDocument/2006/relationships/tags" Target="../tags/tag514.xml"/><Relationship Id="rId3" Type="http://schemas.openxmlformats.org/officeDocument/2006/relationships/tags" Target="../tags/tag51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tags" Target="../tags/tag518.xml"/><Relationship Id="rId1" Type="http://schemas.openxmlformats.org/officeDocument/2006/relationships/tags" Target="../tags/tag5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6.xml"/><Relationship Id="rId2" Type="http://schemas.openxmlformats.org/officeDocument/2006/relationships/tags" Target="../tags/tag520.xml"/><Relationship Id="rId1" Type="http://schemas.openxmlformats.org/officeDocument/2006/relationships/tags" Target="../tags/tag5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522.xml"/><Relationship Id="rId1" Type="http://schemas.openxmlformats.org/officeDocument/2006/relationships/tags" Target="../tags/tag521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7.xml"/><Relationship Id="rId3" Type="http://schemas.openxmlformats.org/officeDocument/2006/relationships/tags" Target="../tags/tag523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tags" Target="../tags/tag525.xml"/><Relationship Id="rId1" Type="http://schemas.openxmlformats.org/officeDocument/2006/relationships/tags" Target="../tags/tag5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74.xml"/><Relationship Id="rId1" Type="http://schemas.openxmlformats.org/officeDocument/2006/relationships/tags" Target="../tags/tag47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7.xml"/><Relationship Id="rId2" Type="http://schemas.openxmlformats.org/officeDocument/2006/relationships/tags" Target="../tags/tag526.xml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0.xml"/><Relationship Id="rId3" Type="http://schemas.openxmlformats.org/officeDocument/2006/relationships/tags" Target="../tags/tag528.xml"/><Relationship Id="rId2" Type="http://schemas.openxmlformats.org/officeDocument/2006/relationships/image" Target="../media/image20.png"/><Relationship Id="rId1" Type="http://schemas.openxmlformats.org/officeDocument/2006/relationships/tags" Target="../tags/tag5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30.xml"/><Relationship Id="rId1" Type="http://schemas.openxmlformats.org/officeDocument/2006/relationships/tags" Target="../tags/tag5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36.xml"/><Relationship Id="rId1" Type="http://schemas.openxmlformats.org/officeDocument/2006/relationships/tags" Target="../tags/tag5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38.xml"/><Relationship Id="rId1" Type="http://schemas.openxmlformats.org/officeDocument/2006/relationships/tags" Target="../tags/tag537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44.xml"/><Relationship Id="rId1" Type="http://schemas.openxmlformats.org/officeDocument/2006/relationships/tags" Target="../tags/tag5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76.xml"/><Relationship Id="rId1" Type="http://schemas.openxmlformats.org/officeDocument/2006/relationships/tags" Target="../tags/tag47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4.xml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8.xml"/><Relationship Id="rId2" Type="http://schemas.openxmlformats.org/officeDocument/2006/relationships/tags" Target="../tags/tag548.xml"/><Relationship Id="rId1" Type="http://schemas.openxmlformats.org/officeDocument/2006/relationships/tags" Target="../tags/tag54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7" Type="http://schemas.openxmlformats.org/officeDocument/2006/relationships/tags" Target="../tags/tag550.xml"/><Relationship Id="rId6" Type="http://schemas.openxmlformats.org/officeDocument/2006/relationships/tags" Target="../tags/tag54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7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tags" Target="../tags/tag551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7.xml"/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" Type="http://schemas.openxmlformats.org/officeDocument/2006/relationships/tags" Target="../tags/tag554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3.xml"/><Relationship Id="rId4" Type="http://schemas.openxmlformats.org/officeDocument/2006/relationships/tags" Target="../tags/tag558.xml"/><Relationship Id="rId3" Type="http://schemas.openxmlformats.org/officeDocument/2006/relationships/tags" Target="../tags/tag557.xml"/><Relationship Id="rId2" Type="http://schemas.openxmlformats.org/officeDocument/2006/relationships/image" Target="../media/image24.jpeg"/><Relationship Id="rId1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3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3.xml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3.xml"/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3.xml"/><Relationship Id="rId4" Type="http://schemas.openxmlformats.org/officeDocument/2006/relationships/tags" Target="../tags/tag566.xml"/><Relationship Id="rId3" Type="http://schemas.openxmlformats.org/officeDocument/2006/relationships/tags" Target="../tags/tag565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77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3.xml"/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3.xml"/><Relationship Id="rId4" Type="http://schemas.openxmlformats.org/officeDocument/2006/relationships/tags" Target="../tags/tag570.xml"/><Relationship Id="rId3" Type="http://schemas.openxmlformats.org/officeDocument/2006/relationships/tags" Target="../tags/tag569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3.xml"/><Relationship Id="rId4" Type="http://schemas.openxmlformats.org/officeDocument/2006/relationships/tags" Target="../tags/tag572.xml"/><Relationship Id="rId3" Type="http://schemas.openxmlformats.org/officeDocument/2006/relationships/tags" Target="../tags/tag57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3.xml"/><Relationship Id="rId4" Type="http://schemas.openxmlformats.org/officeDocument/2006/relationships/tags" Target="../tags/tag574.xml"/><Relationship Id="rId3" Type="http://schemas.openxmlformats.org/officeDocument/2006/relationships/tags" Target="../tags/tag57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1.xml"/><Relationship Id="rId1" Type="http://schemas.openxmlformats.org/officeDocument/2006/relationships/tags" Target="../tags/tag5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7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47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48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483.xml"/><Relationship Id="rId2" Type="http://schemas.openxmlformats.org/officeDocument/2006/relationships/tags" Target="../tags/tag482.xml"/><Relationship Id="rId1" Type="http://schemas.openxmlformats.org/officeDocument/2006/relationships/tags" Target="../tags/tag4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457126" y="1357317"/>
            <a:ext cx="7499962" cy="1781175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168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项目三 消费税核算及纳税申报</a:t>
            </a:r>
            <a:endParaRPr lang="zh-CN" altLang="en-US" sz="4000" b="1" smtClean="0">
              <a:solidFill>
                <a:srgbClr val="0168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占位符 1451010"/>
          <p:cNvSpPr>
            <a:spLocks noGrp="1"/>
          </p:cNvSpPr>
          <p:nvPr>
            <p:ph type="body" sz="half" idx="1"/>
          </p:nvPr>
        </p:nvSpPr>
        <p:spPr>
          <a:xfrm>
            <a:off x="2737620" y="142852"/>
            <a:ext cx="5786478" cy="571504"/>
          </a:xfrm>
        </p:spPr>
        <p:txBody>
          <a:bodyPr/>
          <a:lstStyle/>
          <a:p>
            <a:pPr eaLnBrk="1" hangingPunct="1">
              <a:lnSpc>
                <a:spcPts val="2875"/>
              </a:lnSpc>
              <a:buFontTx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常用定额税率（税额）的单位转化：</a:t>
            </a:r>
            <a:endParaRPr lang="zh-CN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zh-CN" altLang="en-US" sz="2800" b="1" dirty="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65852" y="142852"/>
            <a:ext cx="2419036" cy="4937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400" b="1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计算小技巧</a:t>
            </a:r>
            <a:endParaRPr lang="zh-CN" altLang="en-US" sz="24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12"/>
          <p:cNvGrpSpPr/>
          <p:nvPr/>
        </p:nvGrpSpPr>
        <p:grpSpPr bwMode="auto">
          <a:xfrm>
            <a:off x="237290" y="714356"/>
            <a:ext cx="10717213" cy="3071813"/>
            <a:chOff x="165852" y="428604"/>
            <a:chExt cx="10715700" cy="3071834"/>
          </a:xfrm>
        </p:grpSpPr>
        <p:sp>
          <p:nvSpPr>
            <p:cNvPr id="8" name="圆角矩形标注 7"/>
            <p:cNvSpPr/>
            <p:nvPr/>
          </p:nvSpPr>
          <p:spPr>
            <a:xfrm>
              <a:off x="165852" y="428604"/>
              <a:ext cx="10715700" cy="3071834"/>
            </a:xfrm>
            <a:prstGeom prst="wedgeRoundRectCallout">
              <a:avLst>
                <a:gd name="adj1" fmla="val 5908"/>
                <a:gd name="adj2" fmla="val 59105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9" name="图片 11" descr="26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8728" y="642918"/>
              <a:ext cx="10268858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组合 15"/>
          <p:cNvGrpSpPr/>
          <p:nvPr/>
        </p:nvGrpSpPr>
        <p:grpSpPr bwMode="auto">
          <a:xfrm>
            <a:off x="522288" y="5000625"/>
            <a:ext cx="10931525" cy="1643063"/>
            <a:chOff x="523042" y="5000636"/>
            <a:chExt cx="10930014" cy="1643074"/>
          </a:xfrm>
        </p:grpSpPr>
        <p:sp>
          <p:nvSpPr>
            <p:cNvPr id="11" name="圆角矩形标注 10"/>
            <p:cNvSpPr/>
            <p:nvPr/>
          </p:nvSpPr>
          <p:spPr>
            <a:xfrm>
              <a:off x="523042" y="5000636"/>
              <a:ext cx="10930014" cy="1643074"/>
            </a:xfrm>
            <a:prstGeom prst="wedgeRoundRectCallout">
              <a:avLst>
                <a:gd name="adj1" fmla="val 32991"/>
                <a:gd name="adj2" fmla="val -7314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2" name="图片 14" descr="27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8794" y="5286388"/>
              <a:ext cx="1036902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文本框 5"/>
          <p:cNvSpPr txBox="1"/>
          <p:nvPr>
            <p:custDataLst>
              <p:tags r:id="rId4"/>
            </p:custDataLst>
          </p:nvPr>
        </p:nvSpPr>
        <p:spPr>
          <a:xfrm>
            <a:off x="4809322" y="3929066"/>
            <a:ext cx="1143008" cy="4937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400" b="1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卷烟</a:t>
            </a:r>
            <a:endParaRPr lang="zh-CN" altLang="en-US" sz="24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5"/>
          <p:cNvSpPr txBox="1"/>
          <p:nvPr>
            <p:custDataLst>
              <p:tags r:id="rId5"/>
            </p:custDataLst>
          </p:nvPr>
        </p:nvSpPr>
        <p:spPr>
          <a:xfrm>
            <a:off x="9809982" y="4143380"/>
            <a:ext cx="1143008" cy="493712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400" b="1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白酒</a:t>
            </a:r>
            <a:endParaRPr lang="zh-CN" altLang="en-US" sz="24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99996" y="141296"/>
            <a:ext cx="2753955" cy="4857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800" b="1" noProof="1" smtClean="0">
                <a:solidFill>
                  <a:srgbClr val="DBEFF9">
                    <a:lumMod val="1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课证融通</a:t>
            </a:r>
            <a:endParaRPr lang="zh-CN" altLang="en-US" sz="2800" b="1" noProof="1">
              <a:solidFill>
                <a:srgbClr val="DBEFF9">
                  <a:lumMod val="1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193652" y="760413"/>
            <a:ext cx="11901525" cy="5956300"/>
          </a:xfrm>
        </p:spPr>
        <p:txBody>
          <a:bodyPr>
            <a:normAutofit lnSpcReduction="10000"/>
          </a:bodyPr>
          <a:lstStyle/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根据消费税法律制度的规定，下列各项中应征收消费税的是（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A.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电动汽车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实木地板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调味料酒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农用拖拉机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、下列各项中属于消费税征税范围的有（ </a:t>
            </a:r>
            <a:r>
              <a:rPr lang="en-US" altLang="zh-CN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A.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电动汽车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烟丝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啤酒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、下列各项中不属于消费税征税范围的是（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A.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葡萄酒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果木酒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药酒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调味料酒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、下列各项中，应按照“高档化妆品”税目计缴消费税的有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A.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高档护肤类化妆品   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成套化妆品     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C.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高档修饰类化妆品   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高档美容类化妆品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99996" y="141296"/>
            <a:ext cx="2753955" cy="4857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800" b="1" noProof="1" smtClean="0">
                <a:solidFill>
                  <a:srgbClr val="DBEFF9">
                    <a:lumMod val="1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课证融通</a:t>
            </a:r>
            <a:endParaRPr lang="zh-CN" altLang="en-US" sz="2800" b="1" noProof="1">
              <a:solidFill>
                <a:srgbClr val="DBEFF9">
                  <a:lumMod val="1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193652" y="760413"/>
            <a:ext cx="11901525" cy="5956300"/>
          </a:xfrm>
        </p:spPr>
        <p:txBody>
          <a:bodyPr>
            <a:normAutofit lnSpcReduction="10000"/>
          </a:bodyPr>
          <a:lstStyle/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根据消费税法律制度的规定，下列各项中应征收消费税的是（ </a:t>
            </a:r>
            <a:r>
              <a:rPr lang="en-US" altLang="zh-CN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A.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电动汽车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实木地板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调味料酒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农用拖拉机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、下列各项中属于消费税征税范围的有（ </a:t>
            </a:r>
            <a:r>
              <a:rPr lang="en-US" altLang="zh-CN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BCD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A.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电动汽车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烟丝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啤酒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、下列各项中不属于消费税征税范围的是（  </a:t>
            </a:r>
            <a:r>
              <a:rPr lang="en-US" altLang="zh-CN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A.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葡萄酒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果木酒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药酒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调味料酒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、下列各项中，应按照“高档化妆品”税目计缴消费税的有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en-US" noProof="1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A.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高档护肤类化妆品   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成套化妆品     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C.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高档修饰类化妆品          </a:t>
            </a:r>
            <a:r>
              <a:rPr lang="en-US" altLang="zh-CN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高档美容类化妆品</a:t>
            </a:r>
            <a:endParaRPr lang="en-US" altLang="zh-CN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0806" name="内容占位符 1440805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249206" y="1268413"/>
          <a:ext cx="11692640" cy="4972685"/>
        </p:xfrm>
        <a:graphic>
          <a:graphicData uri="http://schemas.openxmlformats.org/drawingml/2006/table">
            <a:tbl>
              <a:tblPr/>
              <a:tblGrid>
                <a:gridCol w="1823483"/>
                <a:gridCol w="3772680"/>
                <a:gridCol w="6096477"/>
              </a:tblGrid>
              <a:tr h="51816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 异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增值税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消费税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646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税目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税率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无列举税目；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三档税率（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13%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9%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6%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）两档征收率（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5%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列举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应税消费品；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分别适用不同税率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（比例税率、定额税率、复合计税）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584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税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据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计税依据具有单一性：从价定率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（只需知道不含税售价）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计税依据具有多样性，包括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从价定率计税、从量定额计税、复合计税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（既涉及售价，又涉及销售数量）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征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</a:t>
                      </a:r>
                      <a:r>
                        <a:rPr lang="en-US" altLang="zh-CN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节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多环节征收，同一货物在生产、批发、零售、进出口多环节征收，通过进项税抵扣避免重复计税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消费税原则上实行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单一环节一次课征</a:t>
                      </a: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的办法，一般在应税消费品的生产出厂、委托加工收回和进口环节一次课征。 </a:t>
                      </a:r>
                      <a:endParaRPr lang="en-US" altLang="zh-CN" sz="2000" b="1" dirty="0" smtClean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特殊消费品多环节征税：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卷烟</a:t>
                      </a:r>
                      <a:r>
                        <a:rPr lang="zh-CN" altLang="en-US" sz="2000" b="1" dirty="0" smtClean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（生产和批发）</a:t>
                      </a:r>
                      <a:endParaRPr lang="en-US" altLang="zh-CN" sz="2000" b="1" dirty="0" smtClean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 smtClean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                  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超豪华小汽车</a:t>
                      </a:r>
                      <a:r>
                        <a:rPr lang="zh-CN" altLang="en-US" sz="2000" b="1" dirty="0" smtClean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（生产和零售）</a:t>
                      </a:r>
                      <a:endParaRPr lang="en-US" altLang="zh-CN" sz="2000" b="1" dirty="0" smtClean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与价格的关系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增值税属于价外税</a:t>
                      </a:r>
                      <a:endParaRPr lang="en-US" altLang="zh-CN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（销售收入、售价不含增值税） 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消费税属于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价内税（销售收入、售价包含消费税）</a:t>
                      </a:r>
                      <a:endParaRPr lang="zh-CN" altLang="en-US" sz="2000" b="1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388883" y="185746"/>
            <a:ext cx="6635149" cy="75088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3200" b="1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消费税和</a:t>
            </a:r>
            <a:r>
              <a:rPr lang="zh-CN" altLang="en-US" sz="3200" b="1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增值税的税制要素比较</a:t>
            </a:r>
            <a:endParaRPr lang="zh-CN" altLang="en-US" sz="32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79006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363220" y="1052830"/>
            <a:ext cx="3333750" cy="1484630"/>
          </a:xfrm>
        </p:spPr>
        <p:txBody>
          <a:bodyPr/>
          <a:lstStyle/>
          <a:p>
            <a:pPr eaLnBrk="1" latinLnBrk="0" hangingPunct="1">
              <a:lnSpc>
                <a:spcPct val="150000"/>
              </a:lnSpc>
            </a:pP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1.直接对外销售</a:t>
            </a:r>
            <a:b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sz="2000" b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纳税人生产应税消费品</a:t>
            </a:r>
            <a:r>
              <a:rPr lang="zh-CN" sz="2000" b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</a:t>
            </a:r>
            <a:br>
              <a:rPr lang="zh-CN" sz="2000" b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对外销售的，在销售时纳税</a:t>
            </a:r>
            <a:r>
              <a:rPr sz="200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20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95102" y="1183356"/>
            <a:ext cx="7331199" cy="6475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从价定率：</a:t>
            </a:r>
            <a:r>
              <a:rPr 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应纳税额＝销售额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比例税率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en-US" sz="28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63220" y="2781300"/>
            <a:ext cx="11449050" cy="3670935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案例1：某化妆品厂为一般纳税人，20</a:t>
            </a:r>
            <a:r>
              <a:rPr 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日销售化妆品给</a:t>
            </a:r>
            <a:r>
              <a:rPr 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lang="en-US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集团（一般纳税人</a:t>
            </a:r>
            <a:r>
              <a:rPr 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取得不含税销货款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400000元，开具增值税专用发票，化妆品消费税税率为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计算化妆品厂此笔业务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相关税费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r>
              <a:rPr 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交消费税税额</a:t>
            </a:r>
            <a:r>
              <a:rPr 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00×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%＝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 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应交增值税税额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=400000× 13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52000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某化妆品厂销售高档化妆品，取得含税收入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45.2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万元，收取手续费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万元，另收取包装物押金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万元。已知高档化妆品增值税税率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，消费税税率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。计算该批高档化妆品当月应交增值税和消费税。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223385" y="2132965"/>
            <a:ext cx="7785735" cy="507365"/>
          </a:xfrm>
          <a:prstGeom prst="wedgeRoundRectCallout">
            <a:avLst>
              <a:gd name="adj1" fmla="val 9880"/>
              <a:gd name="adj2" fmla="val -107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不含税销售额（不含增值税），包括价税分离后的</a:t>
            </a:r>
            <a:r>
              <a:rPr lang="zh-CN" altLang="en-US" b="1">
                <a:solidFill>
                  <a:srgbClr val="FFFF00"/>
                </a:solidFill>
              </a:rPr>
              <a:t>价外费用</a:t>
            </a:r>
            <a:r>
              <a:rPr lang="zh-CN" altLang="en-US" b="1"/>
              <a:t>、</a:t>
            </a:r>
            <a:r>
              <a:rPr lang="zh-CN" altLang="en-US" b="1">
                <a:solidFill>
                  <a:srgbClr val="FFFF00"/>
                </a:solidFill>
              </a:rPr>
              <a:t>包装物押金</a:t>
            </a:r>
            <a:endParaRPr lang="zh-CN" altLang="en-US" b="1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0" animBg="1"/>
      <p:bldP spid="8" grpId="0" animBg="1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307927" y="1038599"/>
            <a:ext cx="3677663" cy="842831"/>
          </a:xfrm>
        </p:spPr>
        <p:txBody>
          <a:bodyPr/>
          <a:lstStyle/>
          <a:p>
            <a:pPr eaLnBrk="1" hangingPunct="1"/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1.直接对外销售</a:t>
            </a:r>
            <a:endParaRPr lang="zh-CN" altLang="zh-CN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836071" y="1164944"/>
            <a:ext cx="7404531" cy="59045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从量定额：</a:t>
            </a:r>
            <a:r>
              <a:rPr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应纳税额 ＝销售数量×定额税率</a:t>
            </a:r>
            <a:endParaRPr sz="28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76225" y="1851025"/>
            <a:ext cx="11833860" cy="46964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案例2：某啤酒厂20</a:t>
            </a:r>
            <a:r>
              <a:rPr 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年3月1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日份销售给光明公司啤酒50吨，出厂价格为2000元/吨，货已发出，办妥托收手续，货款尚未收回，计算应纳增值税及消费税税额。 </a:t>
            </a:r>
            <a:endParaRPr lang="zh-CN" altLang="en-US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应</a:t>
            </a:r>
            <a:r>
              <a:rPr 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交消费税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=应税数量×定额税率=50×220=11000（元）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应交增值税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2000×50×13%=13000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练习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某啤酒集团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月生产一批纯生啤酒，该批啤酒出厂价格每吨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3500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元，当月销售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吨，销售总额为不含税价格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70000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元。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另收取运输装卸费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22600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元。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已知甲类啤酒消费税税率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吨，乙类啤酒消费税税率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吨。增值税税率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。计算该批啤酒当月应交增值税和消费税。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98566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878287"/>
            <a:ext cx="3677663" cy="842830"/>
          </a:xfrm>
        </p:spPr>
        <p:txBody>
          <a:bodyPr/>
          <a:lstStyle/>
          <a:p>
            <a:pPr eaLnBrk="1" hangingPunct="1"/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1.直接对外销售</a:t>
            </a:r>
            <a:endParaRPr lang="zh-CN" altLang="zh-CN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068475" y="938919"/>
            <a:ext cx="9024480" cy="72188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sz="24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复合计税：</a:t>
            </a:r>
            <a:r>
              <a:rPr 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应纳税额</a:t>
            </a:r>
            <a:r>
              <a:rPr lang="zh-CN" alt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销售数量</a:t>
            </a:r>
            <a:r>
              <a:rPr lang="zh-CN" alt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定额税率﹢销售额</a:t>
            </a:r>
            <a:r>
              <a:rPr lang="zh-CN" alt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比例税率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en-US" altLang="zh-CN" sz="24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0" y="1690960"/>
            <a:ext cx="11956769" cy="4995081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案例3：某酒厂为一般纳税人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年3月8日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发生一笔业务：采取委托银行收款方式销售粮食白酒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公斤，开具增值税专用发票，</a:t>
            </a:r>
            <a:r>
              <a:rPr lang="zh-CN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不含税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销售额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元，货已发出，办妥托收手续，货款尚未收到。计算酒厂应缴纳的消费税。</a:t>
            </a:r>
            <a:endParaRPr lang="zh-CN" altLang="en-US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  <a:r>
              <a:rPr lang="en-US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000×2×0.5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0000×20%  =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应交增值税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250000×13%=32500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练习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：卷烟厂为增值税一般纳税人，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月销售</a:t>
            </a:r>
            <a:r>
              <a:rPr 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甲类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卷烟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标准条，取得含税收入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90400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元。卷烟增值税税率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，甲类卷烟消费税比例税率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56%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，定额税率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0.003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支。计算该批卷烟当月应交增值税和消费税。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defRPr/>
            </a:pP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zh-CN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06616" y="10273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0" animBg="1"/>
      <p:bldP spid="8" grpId="0" animBg="1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450158" y="908370"/>
            <a:ext cx="11288830" cy="5489575"/>
          </a:xfrm>
        </p:spPr>
        <p:txBody>
          <a:bodyPr>
            <a:normAutofit/>
          </a:bodyPr>
          <a:lstStyle/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2800" b="1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纳税人自产自用的应税消费品</a:t>
            </a:r>
            <a:endParaRPr sz="2800" b="1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sz="2800" b="1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sz="2220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sz="2220" u="dbl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</a:t>
            </a:r>
            <a:r>
              <a:rPr sz="222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sz="2220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应税消费品的，</a:t>
            </a:r>
            <a:r>
              <a:rPr lang="zh-CN" altLang="en-US" sz="2220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</a:t>
            </a:r>
            <a:r>
              <a:rPr sz="222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不纳税</a:t>
            </a:r>
            <a:r>
              <a:rPr lang="zh-CN" altLang="en-US" sz="222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，在最终应税消费品生产完成并对外销售时纳税</a:t>
            </a:r>
            <a:r>
              <a:rPr sz="2220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；用于其他方面的(用于</a:t>
            </a:r>
            <a:r>
              <a:rPr sz="2220" u="dbl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生产非应税消费品、在建工程、管理部门、馈赠、赞助、集资、广告、样品、职工福利、奖励等</a:t>
            </a:r>
            <a:r>
              <a:rPr sz="2220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)，</a:t>
            </a:r>
            <a:r>
              <a:rPr sz="222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视同销售，在移送使用时纳税</a:t>
            </a:r>
            <a:r>
              <a:rPr lang="zh-CN" sz="222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31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10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</a:t>
            </a:r>
            <a:endParaRPr lang="en-US" sz="2800" noProof="1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indent="-35750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sz="2800" noProof="1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8723" name="图片 2" descr="43-1F52011525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6327" y="4581525"/>
            <a:ext cx="275236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椭圆形标注 1"/>
          <p:cNvSpPr/>
          <p:nvPr/>
        </p:nvSpPr>
        <p:spPr>
          <a:xfrm>
            <a:off x="4079240" y="3717290"/>
            <a:ext cx="5471795" cy="2113915"/>
          </a:xfrm>
          <a:prstGeom prst="wedgeEllipseCallout">
            <a:avLst>
              <a:gd name="adj1" fmla="val -60806"/>
              <a:gd name="adj2" fmla="val 47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000" b="1"/>
              <a:t>绝大部分应税消费品，从诞生到被消费，一生中只需要交一次消费税。有两种应税消费品在两个环节分别交税，是什么呢？</a:t>
            </a:r>
            <a:endParaRPr lang="zh-CN" altLang="en-US" sz="2000" b="1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862471" y="15798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8463019" y="4773298"/>
            <a:ext cx="153171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增值税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24402" y="2844486"/>
            <a:ext cx="1322845" cy="6746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香水精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箭头: 右 13"/>
          <p:cNvSpPr/>
          <p:nvPr/>
        </p:nvSpPr>
        <p:spPr bwMode="auto">
          <a:xfrm>
            <a:off x="2056117" y="1844361"/>
            <a:ext cx="2576066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对角圆角矩形 27"/>
          <p:cNvSpPr/>
          <p:nvPr/>
        </p:nvSpPr>
        <p:spPr>
          <a:xfrm>
            <a:off x="1969858" y="2407777"/>
            <a:ext cx="2715315" cy="1143000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</a:t>
            </a:r>
            <a:r>
              <a:rPr lang="zh-CN" altLang="en-US" b="1" dirty="0" smtClean="0">
                <a:solidFill>
                  <a:srgbClr val="FF0000"/>
                </a:solidFill>
              </a:rPr>
              <a:t>香水精</a:t>
            </a:r>
            <a:r>
              <a:rPr lang="zh-CN" altLang="en-US" b="1" dirty="0" smtClean="0">
                <a:solidFill>
                  <a:schemeClr val="bg1"/>
                </a:solidFill>
              </a:rPr>
              <a:t>售价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zh-CN" altLang="en-US" b="1" dirty="0" smtClean="0"/>
              <a:t>计算交纳消费税</a:t>
            </a:r>
            <a:endParaRPr lang="zh-CN" altLang="en-US" b="1" dirty="0"/>
          </a:p>
        </p:txBody>
      </p:sp>
      <p:sp>
        <p:nvSpPr>
          <p:cNvPr id="31" name="椭圆 30"/>
          <p:cNvSpPr/>
          <p:nvPr/>
        </p:nvSpPr>
        <p:spPr bwMode="auto">
          <a:xfrm>
            <a:off x="4943933" y="2863435"/>
            <a:ext cx="974727" cy="6746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高档香水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箭头: 右 13"/>
          <p:cNvSpPr/>
          <p:nvPr/>
        </p:nvSpPr>
        <p:spPr bwMode="auto">
          <a:xfrm>
            <a:off x="6239513" y="1844678"/>
            <a:ext cx="417740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2613104" y="1844361"/>
            <a:ext cx="1253222" cy="428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销售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矩形: 圆角 8"/>
          <p:cNvSpPr/>
          <p:nvPr/>
        </p:nvSpPr>
        <p:spPr bwMode="auto">
          <a:xfrm>
            <a:off x="10631505" y="1761493"/>
            <a:ext cx="118359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/>
              <a:t>商店或</a:t>
            </a:r>
            <a:endParaRPr lang="en-US" altLang="zh-CN" b="1" dirty="0"/>
          </a:p>
          <a:p>
            <a:pPr algn="ctr">
              <a:defRPr/>
            </a:pPr>
            <a:r>
              <a:rPr lang="zh-CN" altLang="en-US" b="1" dirty="0"/>
              <a:t>消费者</a:t>
            </a:r>
            <a:endParaRPr lang="zh-CN" altLang="en-US" b="1" dirty="0"/>
          </a:p>
        </p:txBody>
      </p:sp>
      <p:sp>
        <p:nvSpPr>
          <p:cNvPr id="23" name="圆角矩形 22"/>
          <p:cNvSpPr/>
          <p:nvPr/>
        </p:nvSpPr>
        <p:spPr>
          <a:xfrm>
            <a:off x="7640872" y="1844678"/>
            <a:ext cx="1253222" cy="428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销售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3100468" y="3558858"/>
            <a:ext cx="487364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对角圆角矩形 25"/>
          <p:cNvSpPr/>
          <p:nvPr/>
        </p:nvSpPr>
        <p:spPr>
          <a:xfrm>
            <a:off x="2206625" y="4488180"/>
            <a:ext cx="2505710" cy="642620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/>
              <a:t>香料公司缴纳</a:t>
            </a:r>
            <a:endParaRPr lang="en-US" altLang="zh-CN" b="1" dirty="0"/>
          </a:p>
          <a:p>
            <a:pPr algn="ctr">
              <a:defRPr/>
            </a:pPr>
            <a:r>
              <a:rPr lang="zh-CN" altLang="en-US" b="1" dirty="0" smtClean="0"/>
              <a:t>消费税</a:t>
            </a:r>
            <a:endParaRPr lang="zh-CN" altLang="en-US" b="1" dirty="0"/>
          </a:p>
        </p:txBody>
      </p:sp>
      <p:sp>
        <p:nvSpPr>
          <p:cNvPr id="27" name="下箭头 26"/>
          <p:cNvSpPr/>
          <p:nvPr/>
        </p:nvSpPr>
        <p:spPr>
          <a:xfrm>
            <a:off x="8045279" y="3630298"/>
            <a:ext cx="487364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对角圆角矩形 35"/>
          <p:cNvSpPr/>
          <p:nvPr/>
        </p:nvSpPr>
        <p:spPr>
          <a:xfrm>
            <a:off x="6792056" y="4630423"/>
            <a:ext cx="3133054" cy="500063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/>
              <a:t>化妆品公司</a:t>
            </a:r>
            <a:r>
              <a:rPr lang="zh-CN" altLang="en-US" b="1" dirty="0" smtClean="0"/>
              <a:t>缴纳消费税</a:t>
            </a:r>
            <a:endParaRPr lang="zh-CN" altLang="en-US" b="1" dirty="0"/>
          </a:p>
        </p:txBody>
      </p:sp>
      <p:sp>
        <p:nvSpPr>
          <p:cNvPr id="40" name="对角圆角矩形 39"/>
          <p:cNvSpPr/>
          <p:nvPr/>
        </p:nvSpPr>
        <p:spPr>
          <a:xfrm>
            <a:off x="2201545" y="4352925"/>
            <a:ext cx="2511425" cy="1143000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/>
              <a:t>生产香水精连续加工为高档香水，暂不缴纳消费税</a:t>
            </a:r>
            <a:endParaRPr lang="zh-CN" altLang="en-US" b="1" dirty="0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524402" y="1772920"/>
            <a:ext cx="1322845" cy="857250"/>
            <a:chOff x="380166" y="2143116"/>
            <a:chExt cx="1357322" cy="857256"/>
          </a:xfrm>
        </p:grpSpPr>
        <p:sp>
          <p:nvSpPr>
            <p:cNvPr id="22" name="矩形: 圆角 8"/>
            <p:cNvSpPr/>
            <p:nvPr/>
          </p:nvSpPr>
          <p:spPr bwMode="auto">
            <a:xfrm>
              <a:off x="380166" y="2143116"/>
              <a:ext cx="1357322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/>
                <a:t>香料厂</a:t>
              </a:r>
              <a:endParaRPr lang="zh-CN" altLang="en-US" b="1" dirty="0"/>
            </a:p>
          </p:txBody>
        </p:sp>
        <p:pic>
          <p:nvPicPr>
            <p:cNvPr id="64545" name="图片 46" descr="奇华顿.jpg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80166" y="2285992"/>
              <a:ext cx="135732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50"/>
          <p:cNvGrpSpPr/>
          <p:nvPr/>
        </p:nvGrpSpPr>
        <p:grpSpPr bwMode="auto">
          <a:xfrm>
            <a:off x="498607" y="1665923"/>
            <a:ext cx="1392468" cy="1071562"/>
            <a:chOff x="380166" y="4071942"/>
            <a:chExt cx="1285876" cy="976306"/>
          </a:xfrm>
        </p:grpSpPr>
        <p:sp>
          <p:nvSpPr>
            <p:cNvPr id="39" name="矩形: 圆角 8"/>
            <p:cNvSpPr/>
            <p:nvPr/>
          </p:nvSpPr>
          <p:spPr bwMode="auto">
            <a:xfrm>
              <a:off x="380166" y="4142814"/>
              <a:ext cx="1285876" cy="7868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/>
                <a:t>化妆品厂</a:t>
              </a:r>
              <a:endParaRPr lang="zh-CN" altLang="en-US" b="1" dirty="0"/>
            </a:p>
          </p:txBody>
        </p:sp>
        <p:pic>
          <p:nvPicPr>
            <p:cNvPr id="64543" name="图片 49" descr="香奈儿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042" y="4071942"/>
              <a:ext cx="976306" cy="976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52"/>
          <p:cNvGrpSpPr/>
          <p:nvPr/>
        </p:nvGrpSpPr>
        <p:grpSpPr bwMode="auto">
          <a:xfrm>
            <a:off x="4750968" y="1588927"/>
            <a:ext cx="1305518" cy="1081769"/>
            <a:chOff x="4808538" y="1857364"/>
            <a:chExt cx="1214437" cy="928694"/>
          </a:xfrm>
        </p:grpSpPr>
        <p:sp>
          <p:nvSpPr>
            <p:cNvPr id="30" name="矩形: 圆角 8"/>
            <p:cNvSpPr/>
            <p:nvPr/>
          </p:nvSpPr>
          <p:spPr bwMode="auto">
            <a:xfrm>
              <a:off x="4808538" y="2143116"/>
              <a:ext cx="1214437" cy="5921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/>
                <a:t>化妆品厂</a:t>
              </a:r>
              <a:endParaRPr lang="zh-CN" altLang="en-US" b="1" dirty="0"/>
            </a:p>
          </p:txBody>
        </p:sp>
        <p:pic>
          <p:nvPicPr>
            <p:cNvPr id="64541" name="图片 51" descr="香奈儿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2198" y="1857364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对角圆角矩形 43"/>
          <p:cNvSpPr/>
          <p:nvPr/>
        </p:nvSpPr>
        <p:spPr>
          <a:xfrm>
            <a:off x="6123068" y="2435493"/>
            <a:ext cx="4387822" cy="1143000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</a:t>
            </a:r>
            <a:r>
              <a:rPr lang="zh-CN" altLang="en-US" b="1" dirty="0" smtClean="0">
                <a:solidFill>
                  <a:srgbClr val="FF0000"/>
                </a:solidFill>
              </a:rPr>
              <a:t>香水</a:t>
            </a:r>
            <a:r>
              <a:rPr lang="zh-CN" altLang="en-US" b="1" dirty="0" smtClean="0">
                <a:solidFill>
                  <a:schemeClr val="bg1"/>
                </a:solidFill>
              </a:rPr>
              <a:t>售价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zh-CN" altLang="en-US" b="1" dirty="0" smtClean="0"/>
              <a:t>计算缴纳消费税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2608024" y="1833566"/>
            <a:ext cx="1253222" cy="428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连续生产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/>
        </p:nvSpPr>
        <p:spPr>
          <a:xfrm>
            <a:off x="478790" y="795655"/>
            <a:ext cx="7832090" cy="581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.自产自用</a:t>
            </a:r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连续生产应税消费品</a:t>
            </a:r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其他用途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910590" y="3634105"/>
            <a:ext cx="487680" cy="1758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31520" y="3876675"/>
            <a:ext cx="846455" cy="9994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其他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用途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0500" y="5487670"/>
            <a:ext cx="1921510" cy="990600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/>
              <a:t>视同销售</a:t>
            </a:r>
            <a:endParaRPr lang="zh-CN" altLang="en-US" b="1" dirty="0"/>
          </a:p>
          <a:p>
            <a:pPr algn="ctr">
              <a:defRPr/>
            </a:pPr>
            <a:r>
              <a:rPr lang="zh-CN" altLang="en-US" b="1" dirty="0"/>
              <a:t>香水精生产商缴纳消费税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079006" y="4495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 bldLvl="0" animBg="1"/>
      <p:bldP spid="28" grpId="0" bldLvl="0" animBg="1"/>
      <p:bldP spid="28" grpId="1" bldLvl="0" animBg="1"/>
      <p:bldP spid="31" grpId="0" bldLvl="0" animBg="1"/>
      <p:bldP spid="32" grpId="0" bldLvl="0" animBg="1"/>
      <p:bldP spid="33" grpId="0" bldLvl="0" animBg="1"/>
      <p:bldP spid="35" grpId="0" bldLvl="0" animBg="1"/>
      <p:bldP spid="23" grpId="0" bldLvl="0" animBg="1"/>
      <p:bldP spid="25" grpId="0" bldLvl="0" animBg="1"/>
      <p:bldP spid="26" grpId="0" bldLvl="0" animBg="1"/>
      <p:bldP spid="27" grpId="0" bldLvl="0" animBg="1"/>
      <p:bldP spid="36" grpId="0" bldLvl="0" animBg="1"/>
      <p:bldP spid="40" grpId="0" bldLvl="0" animBg="1"/>
      <p:bldP spid="44" grpId="0" bldLvl="0" animBg="1"/>
      <p:bldP spid="44" grpId="1" animBg="1"/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239510" y="908685"/>
            <a:ext cx="5067935" cy="48577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自产用于其他用途</a:t>
            </a:r>
            <a:endParaRPr lang="zh-CN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82528" y="2924989"/>
            <a:ext cx="2082475" cy="966637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从价定率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507615" y="2708910"/>
            <a:ext cx="8859520" cy="63309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sz="24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组成计税价格</a:t>
            </a:r>
            <a:r>
              <a:rPr lang="en-US" altLang="zh-CN" sz="2400" b="1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成本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×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1+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成本利润率）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÷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1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－消费税税率）</a:t>
            </a:r>
            <a:endParaRPr lang="zh-CN" altLang="en-US" sz="2400" b="1" noProof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4903" y="4941699"/>
            <a:ext cx="2082475" cy="966636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复合计税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80005" y="4509135"/>
            <a:ext cx="8837295" cy="98679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sz="24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组成计税价格</a:t>
            </a:r>
            <a:r>
              <a:rPr lang="en-US" altLang="zh-CN" sz="2400" b="1" noProof="1" smtClean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=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[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成本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×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1+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成本利润率）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+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数量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×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税额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]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                      ÷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1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－消费税税率）</a:t>
            </a:r>
            <a:endParaRPr lang="zh-CN" altLang="en-US" sz="24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494915" y="3463925"/>
            <a:ext cx="8872220" cy="635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sz="24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应纳税额=组成计税价格</a:t>
            </a:r>
            <a:r>
              <a:rPr sz="2400" b="1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400" b="1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</a:t>
            </a:r>
            <a:r>
              <a:rPr sz="2400" b="1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税率</a:t>
            </a:r>
            <a:endParaRPr sz="24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566670" y="5661025"/>
            <a:ext cx="8850630" cy="87693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sz="24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应纳税额=组成计税价格</a:t>
            </a:r>
            <a:r>
              <a:rPr sz="2400" b="1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400" b="1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</a:t>
            </a:r>
            <a:r>
              <a:rPr sz="2400" b="1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税率</a:t>
            </a:r>
            <a:r>
              <a:rPr sz="24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应税</a:t>
            </a:r>
            <a:r>
              <a:rPr sz="24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数量×</a:t>
            </a:r>
            <a:r>
              <a:rPr lang="zh-CN" altLang="en-US" sz="24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消费税税额</a:t>
            </a:r>
            <a:endParaRPr sz="24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79006" y="4495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82270" y="1555115"/>
            <a:ext cx="10971530" cy="89789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fontAlgn="auto">
              <a:defRPr/>
            </a:pPr>
            <a:r>
              <a:rPr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组成计税价格及税额的计算。纳税人自产自用的应税消费品，凡用于其他方面，应当纳税的，按照纳税人生产的</a:t>
            </a:r>
            <a:r>
              <a:rPr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同类消费品的销售价格计算纳税</a:t>
            </a:r>
            <a:r>
              <a:rPr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P129</a:t>
            </a:r>
            <a:endParaRPr lang="en-US" sz="24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顺序访问存储器 10"/>
          <p:cNvSpPr/>
          <p:nvPr/>
        </p:nvSpPr>
        <p:spPr>
          <a:xfrm>
            <a:off x="838835" y="281940"/>
            <a:ext cx="2808605" cy="108013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回顾增值税组成计税价格公式</a:t>
            </a:r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388885" y="185744"/>
            <a:ext cx="2353956" cy="75088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3600" b="1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sz="36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964" y="390531"/>
            <a:ext cx="3963472" cy="720725"/>
          </a:xfrm>
        </p:spPr>
        <p:txBody>
          <a:bodyPr/>
          <a:lstStyle/>
          <a:p>
            <a:pPr eaLnBrk="1" hangingPunct="1"/>
            <a:r>
              <a:rPr lang="zh-CN" altLang="en-US" sz="40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税收体制的思考</a:t>
            </a:r>
            <a:endParaRPr lang="zh-CN" sz="4000" b="1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6" name="Rectangle 2"/>
          <p:cNvSpPr>
            <a:spLocks noGrp="1"/>
          </p:cNvSpPr>
          <p:nvPr>
            <p:ph idx="1"/>
          </p:nvPr>
        </p:nvSpPr>
        <p:spPr>
          <a:xfrm>
            <a:off x="126985" y="1114428"/>
            <a:ext cx="11893590" cy="1617663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税收公平，体现在富人多交税，穷人少交税或不交税。那么针对某些产</a:t>
            </a:r>
            <a:endParaRPr lang="en-US" altLang="zh-CN" sz="2800" b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品对消费者和社会在一定程度上造成负面影响的，又如何通过税法来调整？</a:t>
            </a:r>
            <a:endParaRPr lang="zh-CN" altLang="en-US" sz="2800" b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53000002095411255489769140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83" y="4598994"/>
            <a:ext cx="209205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2696815" y="2992438"/>
            <a:ext cx="5807907" cy="6477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问题一：烟、酒对人体有什么影响？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96812" y="3917950"/>
            <a:ext cx="7198375" cy="927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问题二：鞭炮、用汽油驱动的汽车、木制一次性筷子、电池，对自然环境有什么影响？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95227" y="5122863"/>
            <a:ext cx="7588851" cy="1244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问题三：高端化妆品、贵重首饰珠宝、高档手表、高尔夫球、游艇，是哪一类人消费的商品？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52226" grpId="0" animBg="1" build="p"/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878205"/>
            <a:ext cx="6156325" cy="842645"/>
          </a:xfrm>
        </p:spPr>
        <p:txBody>
          <a:bodyPr/>
          <a:lstStyle/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.自产自用</a:t>
            </a:r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连续生产应税消费品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6840" y="1557020"/>
            <a:ext cx="11957050" cy="5151755"/>
          </a:xfrm>
          <a:prstGeom prst="roundRect">
            <a:avLst>
              <a:gd name="adj" fmla="val 17083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某化妆品公司研发生产原材料香水精，市场价格为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。公司把该批香水精用于连续生产高档香水，并对外销售，取得不含税销售额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元。消费税税率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，增值税税率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计算化妆品厂此笔业务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相关税费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香水精暂不缴纳消费税，无需缴纳增值税。</a:t>
            </a:r>
            <a:endParaRPr lang="en-US" altLang="zh-CN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生产并销售高档香水应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  <a:r>
              <a:rPr lang="en-US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en-US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应交增值税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0000×13%=3900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06616" y="11607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878205"/>
            <a:ext cx="6156325" cy="842645"/>
          </a:xfrm>
        </p:spPr>
        <p:txBody>
          <a:bodyPr/>
          <a:lstStyle/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.自产自用</a:t>
            </a:r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连续生产应税消费品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90500" y="1844675"/>
            <a:ext cx="11957050" cy="3757930"/>
          </a:xfrm>
          <a:prstGeom prst="roundRect">
            <a:avLst>
              <a:gd name="adj" fmla="val 17083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>
              <a:defRPr/>
            </a:pP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练习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甲化妆品厂将自制新型高档粉饼作为福利发放给员工，该批粉饼无同类市场售价，成本价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42500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元。已知高档化妆品消费税税率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，成本利润率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，增值税税率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。计算该批高档粉笔应交增值税和消费税。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06616" y="11607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334645" y="1556385"/>
            <a:ext cx="11289030" cy="49974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zh-CN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、委托方是消费税的纳税义务人，委托加工的应税消费品，除受托方为个人外，由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受托方</a:t>
            </a: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在向委托方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交货时</a:t>
            </a: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代收代缴消费税税款</a:t>
            </a:r>
            <a:r>
              <a:rPr lang="zh-CN" altLang="zh-CN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委托个人加工的应税消费品，由委托方收回后缴纳消费税。</a:t>
            </a:r>
            <a:endParaRPr lang="zh-CN" altLang="en-US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zh-CN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、委托加工收回的应税消费品对外出售</a:t>
            </a:r>
            <a:endParaRPr lang="zh-CN" altLang="en-US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80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①委托方将收回的应税消费品，以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不高于</a:t>
            </a:r>
            <a:r>
              <a:rPr lang="zh-CN" altLang="en-US" sz="280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受托方的计税价格出售的，为直接出售，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不再缴纳消费税</a:t>
            </a:r>
            <a:r>
              <a:rPr lang="zh-CN" altLang="zh-CN" sz="280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80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80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②委托方以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高于</a:t>
            </a:r>
            <a:r>
              <a:rPr lang="zh-CN" altLang="en-US" sz="280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受托方计税价格出售的，不属于直接出售，需按规定申报缴纳消费税，在计税时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准予扣除</a:t>
            </a:r>
            <a:r>
              <a:rPr lang="zh-CN" altLang="en-US" sz="280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受托方已代收代缴的消费税。</a:t>
            </a:r>
            <a:endParaRPr lang="zh-CN" altLang="en-US" sz="280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06616" y="11607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Grp="1"/>
          </p:cNvSpPr>
          <p:nvPr/>
        </p:nvSpPr>
        <p:spPr>
          <a:xfrm>
            <a:off x="334645" y="866775"/>
            <a:ext cx="3831590" cy="842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委托加工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应税消费品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箭头: 右 13"/>
          <p:cNvSpPr/>
          <p:nvPr/>
        </p:nvSpPr>
        <p:spPr bwMode="auto">
          <a:xfrm>
            <a:off x="1881060" y="2071691"/>
            <a:ext cx="27511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对角圆角矩形 27"/>
          <p:cNvSpPr/>
          <p:nvPr/>
        </p:nvSpPr>
        <p:spPr>
          <a:xfrm>
            <a:off x="7073265" y="1062990"/>
            <a:ext cx="2715260" cy="984885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按白酒市场价值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元</a:t>
            </a:r>
            <a:endParaRPr lang="en-US" altLang="zh-CN" b="1" dirty="0" smtClean="0"/>
          </a:p>
          <a:p>
            <a:pPr algn="ctr">
              <a:defRPr/>
            </a:pPr>
            <a:r>
              <a:rPr lang="zh-CN" altLang="en-US" b="1" dirty="0" smtClean="0"/>
              <a:t>（或组成计税价格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元）</a:t>
            </a:r>
            <a:endParaRPr lang="en-US" altLang="zh-CN" b="1" dirty="0" smtClean="0"/>
          </a:p>
          <a:p>
            <a:pPr algn="ctr">
              <a:defRPr/>
            </a:pPr>
            <a:r>
              <a:rPr lang="zh-CN" altLang="en-US" b="1" dirty="0" smtClean="0"/>
              <a:t>计算代缴消费税</a:t>
            </a:r>
            <a:endParaRPr lang="zh-CN" altLang="en-US" b="1" dirty="0"/>
          </a:p>
        </p:txBody>
      </p:sp>
      <p:sp>
        <p:nvSpPr>
          <p:cNvPr id="32" name="箭头: 右 13"/>
          <p:cNvSpPr/>
          <p:nvPr/>
        </p:nvSpPr>
        <p:spPr bwMode="auto">
          <a:xfrm>
            <a:off x="6235068" y="2143128"/>
            <a:ext cx="417740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2400847" y="2057402"/>
            <a:ext cx="1836756" cy="5476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发出委托加工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酿酒原料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矩形: 圆角 8"/>
          <p:cNvSpPr/>
          <p:nvPr/>
        </p:nvSpPr>
        <p:spPr bwMode="auto">
          <a:xfrm>
            <a:off x="10621345" y="2143128"/>
            <a:ext cx="118359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税务机关</a:t>
            </a:r>
            <a:endParaRPr lang="zh-CN" altLang="en-US" b="1" dirty="0"/>
          </a:p>
        </p:txBody>
      </p:sp>
      <p:sp>
        <p:nvSpPr>
          <p:cNvPr id="26" name="对角圆角矩形 25"/>
          <p:cNvSpPr/>
          <p:nvPr/>
        </p:nvSpPr>
        <p:spPr>
          <a:xfrm>
            <a:off x="2232492" y="4395790"/>
            <a:ext cx="2358887" cy="452436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对外销售价格</a:t>
            </a:r>
            <a:r>
              <a:rPr lang="en-US" altLang="zh-CN" b="1" dirty="0" smtClean="0"/>
              <a:t>B</a:t>
            </a:r>
            <a:r>
              <a:rPr lang="zh-CN" altLang="en-US" b="1" dirty="0" smtClean="0"/>
              <a:t>元</a:t>
            </a:r>
            <a:endParaRPr lang="en-US" altLang="zh-CN" b="1" dirty="0" smtClean="0"/>
          </a:p>
        </p:txBody>
      </p:sp>
      <p:sp>
        <p:nvSpPr>
          <p:cNvPr id="27" name="下箭头 26"/>
          <p:cNvSpPr/>
          <p:nvPr/>
        </p:nvSpPr>
        <p:spPr>
          <a:xfrm rot="5400000">
            <a:off x="3000607" y="2033043"/>
            <a:ext cx="500128" cy="264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对角圆角矩形 35"/>
          <p:cNvSpPr/>
          <p:nvPr/>
        </p:nvSpPr>
        <p:spPr>
          <a:xfrm>
            <a:off x="5102748" y="4000503"/>
            <a:ext cx="3516981" cy="714375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 smtClean="0"/>
              <a:t>B</a:t>
            </a:r>
            <a:r>
              <a:rPr lang="zh-CN" altLang="en-US" b="1" dirty="0" smtClean="0"/>
              <a:t>＞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，则按（</a:t>
            </a:r>
            <a:r>
              <a:rPr lang="en-US" altLang="zh-CN" b="1" dirty="0" smtClean="0"/>
              <a:t>B-A</a:t>
            </a:r>
            <a:r>
              <a:rPr lang="zh-CN" altLang="en-US" b="1" dirty="0" smtClean="0"/>
              <a:t>）元</a:t>
            </a:r>
            <a:endParaRPr lang="en-US" altLang="zh-CN" b="1" dirty="0" smtClean="0"/>
          </a:p>
          <a:p>
            <a:pPr algn="ctr">
              <a:defRPr/>
            </a:pPr>
            <a:r>
              <a:rPr lang="zh-CN" altLang="en-US" b="1" dirty="0" smtClean="0"/>
              <a:t>再次计算缴纳消费税</a:t>
            </a:r>
            <a:endParaRPr lang="zh-CN" altLang="en-US" b="1" dirty="0"/>
          </a:p>
        </p:txBody>
      </p:sp>
      <p:sp>
        <p:nvSpPr>
          <p:cNvPr id="40" name="对角圆角矩形 39"/>
          <p:cNvSpPr/>
          <p:nvPr/>
        </p:nvSpPr>
        <p:spPr>
          <a:xfrm>
            <a:off x="5100567" y="5229227"/>
            <a:ext cx="2854560" cy="638175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 smtClean="0"/>
              <a:t>B</a:t>
            </a:r>
            <a:r>
              <a:rPr lang="zh-CN" altLang="en-US" b="1" dirty="0" smtClean="0"/>
              <a:t>≤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，则不再缴纳消费税</a:t>
            </a:r>
            <a:endParaRPr lang="zh-CN" altLang="en-US" b="1" dirty="0"/>
          </a:p>
        </p:txBody>
      </p:sp>
      <p:grpSp>
        <p:nvGrpSpPr>
          <p:cNvPr id="2" name="组合 41"/>
          <p:cNvGrpSpPr/>
          <p:nvPr/>
        </p:nvGrpSpPr>
        <p:grpSpPr bwMode="auto">
          <a:xfrm>
            <a:off x="334130" y="2152653"/>
            <a:ext cx="1398418" cy="1123949"/>
            <a:chOff x="450850" y="2000240"/>
            <a:chExt cx="1215200" cy="875096"/>
          </a:xfrm>
        </p:grpSpPr>
        <p:sp>
          <p:nvSpPr>
            <p:cNvPr id="22" name="矩形: 圆角 8"/>
            <p:cNvSpPr/>
            <p:nvPr/>
          </p:nvSpPr>
          <p:spPr bwMode="auto">
            <a:xfrm>
              <a:off x="450850" y="2143178"/>
              <a:ext cx="1215200" cy="592397"/>
            </a:xfrm>
            <a:prstGeom prst="roundRect">
              <a:avLst/>
            </a:prstGeom>
            <a:ln>
              <a:solidFill>
                <a:schemeClr val="tx1">
                  <a:alpha val="7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/>
                <a:t>白酒厂甲</a:t>
              </a:r>
              <a:endParaRPr lang="zh-CN" altLang="en-US" b="1" dirty="0"/>
            </a:p>
          </p:txBody>
        </p:sp>
        <p:pic>
          <p:nvPicPr>
            <p:cNvPr id="65567" name="图片 40" descr="32.jpg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51604" y="2000240"/>
              <a:ext cx="1214446" cy="875096"/>
            </a:xfrm>
            <a:prstGeom prst="rect">
              <a:avLst/>
            </a:prstGeom>
            <a:noFill/>
            <a:ln w="9525">
              <a:solidFill>
                <a:schemeClr val="tx1">
                  <a:alpha val="79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3" name="组合 44"/>
          <p:cNvGrpSpPr/>
          <p:nvPr/>
        </p:nvGrpSpPr>
        <p:grpSpPr bwMode="auto">
          <a:xfrm>
            <a:off x="4873549" y="2138366"/>
            <a:ext cx="1113975" cy="1063625"/>
            <a:chOff x="4880760" y="1857364"/>
            <a:chExt cx="1142215" cy="1063624"/>
          </a:xfrm>
        </p:grpSpPr>
        <p:sp>
          <p:nvSpPr>
            <p:cNvPr id="30" name="矩形: 圆角 8"/>
            <p:cNvSpPr/>
            <p:nvPr/>
          </p:nvSpPr>
          <p:spPr bwMode="auto">
            <a:xfrm>
              <a:off x="4880760" y="2143114"/>
              <a:ext cx="1142215" cy="592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/>
                <a:t>药酒厂乙</a:t>
              </a:r>
              <a:endParaRPr lang="zh-CN" altLang="en-US" b="1" dirty="0"/>
            </a:p>
          </p:txBody>
        </p:sp>
        <p:pic>
          <p:nvPicPr>
            <p:cNvPr id="65565" name="图片 43" descr="33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80760" y="1857364"/>
              <a:ext cx="1135062" cy="106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椭圆 30"/>
          <p:cNvSpPr/>
          <p:nvPr/>
        </p:nvSpPr>
        <p:spPr bwMode="auto">
          <a:xfrm>
            <a:off x="2492749" y="3052766"/>
            <a:ext cx="1690226" cy="6746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完成加工返回白酒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2" name="矩形: 圆角 8"/>
          <p:cNvSpPr/>
          <p:nvPr/>
        </p:nvSpPr>
        <p:spPr bwMode="auto">
          <a:xfrm>
            <a:off x="507337" y="1562100"/>
            <a:ext cx="1115347" cy="442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纳税人</a:t>
            </a:r>
            <a:endParaRPr lang="zh-CN" altLang="en-US" b="1" dirty="0"/>
          </a:p>
        </p:txBody>
      </p:sp>
      <p:sp>
        <p:nvSpPr>
          <p:cNvPr id="44" name="矩形: 圆角 8"/>
          <p:cNvSpPr/>
          <p:nvPr/>
        </p:nvSpPr>
        <p:spPr bwMode="auto">
          <a:xfrm>
            <a:off x="4739888" y="1495425"/>
            <a:ext cx="1503671" cy="442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扣缴义务人</a:t>
            </a:r>
            <a:endParaRPr lang="zh-CN" altLang="en-US" b="1" dirty="0"/>
          </a:p>
        </p:txBody>
      </p:sp>
      <p:sp>
        <p:nvSpPr>
          <p:cNvPr id="45" name="箭头: 右 13"/>
          <p:cNvSpPr/>
          <p:nvPr/>
        </p:nvSpPr>
        <p:spPr bwMode="auto">
          <a:xfrm rot="3749324">
            <a:off x="605509" y="4334327"/>
            <a:ext cx="2275297" cy="417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: 圆角 8"/>
          <p:cNvSpPr/>
          <p:nvPr/>
        </p:nvSpPr>
        <p:spPr bwMode="auto">
          <a:xfrm>
            <a:off x="1738555" y="5686428"/>
            <a:ext cx="118359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商场</a:t>
            </a:r>
            <a:r>
              <a:rPr lang="en-US" altLang="zh-CN" b="1" dirty="0" smtClean="0"/>
              <a:t>/</a:t>
            </a:r>
            <a:endParaRPr lang="en-US" altLang="zh-CN" b="1" dirty="0" smtClean="0"/>
          </a:p>
          <a:p>
            <a:pPr algn="ctr">
              <a:defRPr/>
            </a:pPr>
            <a:r>
              <a:rPr lang="zh-CN" altLang="en-US" b="1" dirty="0" smtClean="0"/>
              <a:t>消费者</a:t>
            </a:r>
            <a:endParaRPr lang="zh-CN" altLang="en-US" b="1" dirty="0"/>
          </a:p>
        </p:txBody>
      </p:sp>
      <p:sp>
        <p:nvSpPr>
          <p:cNvPr id="47" name="左大括号 46"/>
          <p:cNvSpPr/>
          <p:nvPr/>
        </p:nvSpPr>
        <p:spPr>
          <a:xfrm>
            <a:off x="4665633" y="4219577"/>
            <a:ext cx="241330" cy="1019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13"/>
          <p:cNvSpPr/>
          <p:nvPr/>
        </p:nvSpPr>
        <p:spPr bwMode="auto">
          <a:xfrm rot="19790756">
            <a:off x="9081466" y="3355644"/>
            <a:ext cx="1619488" cy="428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934861" y="11607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>
          <a:xfrm>
            <a:off x="190500" y="476250"/>
            <a:ext cx="3831590" cy="842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委托加工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应税消费品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8" grpId="0" bldLvl="0" animBg="1"/>
      <p:bldP spid="32" grpId="0" bldLvl="0" animBg="1"/>
      <p:bldP spid="32" grpId="1" bldLvl="0" animBg="1"/>
      <p:bldP spid="33" grpId="0" bldLvl="0" animBg="1"/>
      <p:bldP spid="35" grpId="0" bldLvl="0" animBg="1"/>
      <p:bldP spid="26" grpId="0" bldLvl="0" animBg="1"/>
      <p:bldP spid="27" grpId="0" bldLvl="0" animBg="1"/>
      <p:bldP spid="36" grpId="0" bldLvl="0" animBg="1"/>
      <p:bldP spid="40" grpId="0" bldLvl="0" animBg="1"/>
      <p:bldP spid="31" grpId="0" bldLvl="0" animBg="1"/>
      <p:bldP spid="42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9" grpId="0" bldLvl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7513_500x5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095" y="1701179"/>
            <a:ext cx="10344392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774190" y="5373370"/>
            <a:ext cx="658495" cy="360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 b="1">
                <a:solidFill>
                  <a:schemeClr val="bg2">
                    <a:lumMod val="10000"/>
                  </a:schemeClr>
                </a:solidFill>
              </a:rPr>
              <a:t>13%</a:t>
            </a:r>
            <a:endParaRPr lang="en-US" altLang="zh-CN" sz="16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934861" y="11607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Grp="1"/>
          </p:cNvSpPr>
          <p:nvPr/>
        </p:nvSpPr>
        <p:spPr>
          <a:xfrm>
            <a:off x="190500" y="621030"/>
            <a:ext cx="3831590" cy="842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委托加工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应税消费品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866775"/>
            <a:ext cx="6156325" cy="842645"/>
          </a:xfrm>
        </p:spPr>
        <p:txBody>
          <a:bodyPr/>
          <a:lstStyle/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委托加工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应税消费品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8745" y="1484630"/>
            <a:ext cx="11957050" cy="5151755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：甲卷烟厂委托乙工厂加工烟丝，甲厂提供原材料成本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元，乙厂收取加工费不含税价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21000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元。该批加工完成的烟丝无同类产品售价。已知烟丝消费税税率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计算该批加工完成的烟丝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需缴纳</a:t>
            </a:r>
            <a:r>
              <a:rPr 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的消费税。并思考该批烟丝由哪一方缴纳？</a:t>
            </a:r>
            <a:endParaRPr lang="zh-CN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en-US" altLang="zh-CN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烟丝组成计税价格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150000+21000 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）÷（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≈244285.71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烟丝应交消费税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=244285.71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30%=73285.71</a:t>
            </a:r>
            <a:r>
              <a:rPr lang="zh-CN" altLang="en-US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r>
              <a:rPr lang="en-US" altLang="zh-CN" sz="20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06616" y="11607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878205"/>
            <a:ext cx="6156325" cy="842645"/>
          </a:xfrm>
        </p:spPr>
        <p:txBody>
          <a:bodyPr/>
          <a:lstStyle/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委托加工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应税消费品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8745" y="1701165"/>
            <a:ext cx="11957050" cy="45567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练习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甲企业委托乙企业加工柴油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吨，加工完成后全部收回。向乙企业支付加工费不含税价格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万元。已知增值税税率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13%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，柴油消费税定额税率</a:t>
            </a:r>
            <a:r>
              <a:rPr lang="en-US" altLang="zh-CN" sz="2000" b="1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</a:t>
            </a:r>
            <a:r>
              <a:rPr lang="zh-CN" altLang="en-US" sz="2000" b="1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</a:t>
            </a:r>
            <a:r>
              <a:rPr lang="en-US" altLang="zh-CN" sz="2000" b="1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升，</a:t>
            </a:r>
            <a:r>
              <a:rPr lang="en-US" altLang="zh-CN" sz="2000" b="1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吨</a:t>
            </a:r>
            <a:r>
              <a:rPr lang="en-US" altLang="zh-CN" sz="2000" b="1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=1176</a:t>
            </a:r>
            <a:r>
              <a:rPr lang="zh-CN" altLang="en-US" sz="2000" b="1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升。计算甲企业应交且由乙企业代扣代缴的消费税，以及乙企业应交的增值税。</a:t>
            </a: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zh-CN" altLang="en-US" sz="2000" b="1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0661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411112" y="984250"/>
            <a:ext cx="11328512" cy="57848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进口环节（</a:t>
            </a: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P133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进口应税消费品，应缴纳进口消费税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关税和进口增值税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零售环节</a:t>
            </a:r>
            <a:endParaRPr lang="zh-CN" altLang="en-US" sz="3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(1)</a:t>
            </a:r>
            <a:r>
              <a:rPr lang="zh-CN" altLang="en-US" sz="28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金基、银基合金首饰以及金、银和金基、银基合金的镶嵌首饰</a:t>
            </a:r>
            <a:endParaRPr lang="zh-CN" altLang="zh-CN" sz="28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altLang="zh-CN" sz="28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(2)</a:t>
            </a:r>
            <a:r>
              <a:rPr lang="zh-CN" altLang="en-US" sz="28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钻石及钻石饰品</a:t>
            </a:r>
            <a:endParaRPr lang="zh-CN" altLang="zh-CN" sz="28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altLang="zh-CN" sz="28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(3)</a:t>
            </a:r>
            <a:r>
              <a:rPr lang="zh-CN" altLang="en-US" sz="28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铂金首饰</a:t>
            </a:r>
            <a:endParaRPr lang="en-US" altLang="zh-CN" sz="28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4)</a:t>
            </a:r>
            <a:r>
              <a:rPr lang="zh-CN" altLang="en-US" sz="2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超豪华小汽车</a:t>
            </a:r>
            <a:endParaRPr lang="zh-CN" altLang="en-US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在零售环节征收消费税的仅限于“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金银首饰、铂金首饰和钻石及钻石饰品”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，其他贵重首饰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如珍珠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和珠宝玉石，仍在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环节、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委托加工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环节征收消费税。</a:t>
            </a:r>
            <a:endParaRPr lang="zh-CN" altLang="en-US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0661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8463019" y="5000628"/>
            <a:ext cx="153171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增值税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2" name="箭头: 右 13"/>
          <p:cNvSpPr/>
          <p:nvPr/>
        </p:nvSpPr>
        <p:spPr bwMode="auto">
          <a:xfrm rot="20649343">
            <a:off x="2418184" y="1452566"/>
            <a:ext cx="417740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819879" y="1285876"/>
            <a:ext cx="1253222" cy="6715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生产并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批发销售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矩形: 圆角 8"/>
          <p:cNvSpPr/>
          <p:nvPr/>
        </p:nvSpPr>
        <p:spPr bwMode="auto">
          <a:xfrm>
            <a:off x="6601824" y="600078"/>
            <a:ext cx="118359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经销商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商店</a:t>
            </a:r>
            <a:endParaRPr lang="zh-CN" altLang="en-US" b="1" dirty="0"/>
          </a:p>
        </p:txBody>
      </p:sp>
      <p:sp>
        <p:nvSpPr>
          <p:cNvPr id="42" name="对角圆角矩形 41"/>
          <p:cNvSpPr/>
          <p:nvPr/>
        </p:nvSpPr>
        <p:spPr>
          <a:xfrm>
            <a:off x="3053950" y="4105277"/>
            <a:ext cx="2595567" cy="504824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按售价计算缴纳消费税</a:t>
            </a:r>
            <a:endParaRPr lang="zh-CN" altLang="en-US" b="1" dirty="0"/>
          </a:p>
        </p:txBody>
      </p:sp>
      <p:sp>
        <p:nvSpPr>
          <p:cNvPr id="48" name="下箭头 47"/>
          <p:cNvSpPr/>
          <p:nvPr/>
        </p:nvSpPr>
        <p:spPr>
          <a:xfrm rot="16200000">
            <a:off x="4375433" y="4152676"/>
            <a:ext cx="500128" cy="3310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对角圆角矩形 49"/>
          <p:cNvSpPr/>
          <p:nvPr/>
        </p:nvSpPr>
        <p:spPr>
          <a:xfrm>
            <a:off x="3369536" y="6086478"/>
            <a:ext cx="2595567" cy="609599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按售价计算缴纳消费税</a:t>
            </a:r>
            <a:endParaRPr lang="zh-CN" altLang="en-US" b="1" dirty="0"/>
          </a:p>
        </p:txBody>
      </p:sp>
      <p:sp>
        <p:nvSpPr>
          <p:cNvPr id="51" name="矩形: 圆角 8"/>
          <p:cNvSpPr/>
          <p:nvPr/>
        </p:nvSpPr>
        <p:spPr bwMode="auto">
          <a:xfrm>
            <a:off x="6406904" y="5448303"/>
            <a:ext cx="118359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经销商</a:t>
            </a:r>
            <a:endParaRPr lang="zh-CN" altLang="en-US" b="1" dirty="0"/>
          </a:p>
        </p:txBody>
      </p:sp>
      <p:sp>
        <p:nvSpPr>
          <p:cNvPr id="52" name="圆角矩形 51"/>
          <p:cNvSpPr/>
          <p:nvPr/>
        </p:nvSpPr>
        <p:spPr>
          <a:xfrm>
            <a:off x="3940545" y="5305426"/>
            <a:ext cx="1253222" cy="6715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进口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</a:rPr>
              <a:t>生产并销售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3" name="矩形: 圆角 8"/>
          <p:cNvSpPr/>
          <p:nvPr/>
        </p:nvSpPr>
        <p:spPr bwMode="auto">
          <a:xfrm>
            <a:off x="2645383" y="238125"/>
            <a:ext cx="3050543" cy="592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零售金银首饰钻石饰品</a:t>
            </a:r>
            <a:endParaRPr lang="en-US" altLang="zh-CN" b="1" dirty="0" smtClean="0"/>
          </a:p>
          <a:p>
            <a:pPr algn="ctr">
              <a:defRPr/>
            </a:pPr>
            <a:r>
              <a:rPr lang="zh-CN" altLang="en-US" b="1" dirty="0" smtClean="0"/>
              <a:t>零售超豪华小汽车</a:t>
            </a:r>
            <a:endParaRPr lang="zh-CN" altLang="en-US" b="1" dirty="0"/>
          </a:p>
        </p:txBody>
      </p:sp>
      <p:pic>
        <p:nvPicPr>
          <p:cNvPr id="2050" name="Picture 2" descr="https://timgsa.baidu.com/timg?image&amp;quality=80&amp;size=b9999_10000&amp;sec=1587813770434&amp;di=dd3afe8a78f5b4ce035cda74f6a9378e&amp;imgtype=0&amp;src=http%3A%2F%2Fb-ssl.duitang.com%2Fuploads%2Fitem%2F201801%2F21%2F20180121012029_TmCsz.thumb.224_0.jpeg"/>
          <p:cNvPicPr>
            <a:picLocks noChangeAspect="1" noChangeArrowheads="1"/>
          </p:cNvPicPr>
          <p:nvPr/>
        </p:nvPicPr>
        <p:blipFill>
          <a:blip r:embed="rId1"/>
          <a:srcRect t="26958" r="3720" b="24049"/>
          <a:stretch>
            <a:fillRect/>
          </a:stretch>
        </p:blipFill>
        <p:spPr bwMode="auto">
          <a:xfrm>
            <a:off x="454738" y="1905000"/>
            <a:ext cx="1741906" cy="1210102"/>
          </a:xfrm>
          <a:prstGeom prst="rect">
            <a:avLst/>
          </a:prstGeom>
          <a:noFill/>
        </p:spPr>
      </p:pic>
      <p:sp>
        <p:nvSpPr>
          <p:cNvPr id="21" name="对角圆角矩形 20"/>
          <p:cNvSpPr/>
          <p:nvPr/>
        </p:nvSpPr>
        <p:spPr>
          <a:xfrm>
            <a:off x="3462355" y="2019303"/>
            <a:ext cx="1973678" cy="609599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暂不缴纳消费税</a:t>
            </a:r>
            <a:endParaRPr lang="zh-CN" altLang="en-US" b="1" dirty="0"/>
          </a:p>
        </p:txBody>
      </p:sp>
      <p:sp>
        <p:nvSpPr>
          <p:cNvPr id="22" name="箭头: 右 13"/>
          <p:cNvSpPr/>
          <p:nvPr/>
        </p:nvSpPr>
        <p:spPr bwMode="auto">
          <a:xfrm rot="625125">
            <a:off x="2436747" y="3405190"/>
            <a:ext cx="417740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: 圆角 8"/>
          <p:cNvSpPr/>
          <p:nvPr/>
        </p:nvSpPr>
        <p:spPr bwMode="auto">
          <a:xfrm>
            <a:off x="6713207" y="3819528"/>
            <a:ext cx="118359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消费者</a:t>
            </a:r>
            <a:endParaRPr lang="zh-CN" altLang="en-US" b="1" dirty="0"/>
          </a:p>
        </p:txBody>
      </p:sp>
      <p:sp>
        <p:nvSpPr>
          <p:cNvPr id="25" name="圆角矩形 24"/>
          <p:cNvSpPr/>
          <p:nvPr/>
        </p:nvSpPr>
        <p:spPr>
          <a:xfrm>
            <a:off x="3838444" y="3343276"/>
            <a:ext cx="1253222" cy="6715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生产并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零售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箭头: 右 13"/>
          <p:cNvSpPr/>
          <p:nvPr/>
        </p:nvSpPr>
        <p:spPr bwMode="auto">
          <a:xfrm rot="5400000">
            <a:off x="6234895" y="2345582"/>
            <a:ext cx="1914524" cy="404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6595174" y="2057403"/>
            <a:ext cx="1142774" cy="5333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零售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对角圆角矩形 28"/>
          <p:cNvSpPr/>
          <p:nvPr/>
        </p:nvSpPr>
        <p:spPr>
          <a:xfrm>
            <a:off x="8075466" y="1047752"/>
            <a:ext cx="572109" cy="3076575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按售价计算缴纳消费税</a:t>
            </a:r>
            <a:endParaRPr lang="zh-CN" altLang="en-US" b="1" dirty="0"/>
          </a:p>
        </p:txBody>
      </p:sp>
      <p:pic>
        <p:nvPicPr>
          <p:cNvPr id="2052" name="Picture 4" descr="https://timgsa.baidu.com/timg?image&amp;quality=80&amp;size=b9999_10000&amp;sec=1587814234097&amp;di=d2c3256c84450f03e260ab9a3f5503f1&amp;imgtype=0&amp;src=http%3A%2F%2F5b0988e595225.cdn.sohucs.com%2Fimages%2F20170707%2F8ca7c276585d4c9ea66a0a65b1563517.png"/>
          <p:cNvPicPr>
            <a:picLocks noChangeAspect="1" noChangeArrowheads="1"/>
          </p:cNvPicPr>
          <p:nvPr/>
        </p:nvPicPr>
        <p:blipFill>
          <a:blip r:embed="rId2"/>
          <a:srcRect t="15297"/>
          <a:stretch>
            <a:fillRect/>
          </a:stretch>
        </p:blipFill>
        <p:spPr bwMode="auto">
          <a:xfrm>
            <a:off x="386671" y="5038725"/>
            <a:ext cx="2444238" cy="1595438"/>
          </a:xfrm>
          <a:prstGeom prst="rect">
            <a:avLst/>
          </a:prstGeom>
          <a:noFill/>
        </p:spPr>
      </p:pic>
      <p:sp>
        <p:nvSpPr>
          <p:cNvPr id="31" name="下箭头 30"/>
          <p:cNvSpPr/>
          <p:nvPr/>
        </p:nvSpPr>
        <p:spPr>
          <a:xfrm rot="16200000">
            <a:off x="8612626" y="4668798"/>
            <a:ext cx="500128" cy="2354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8247354" y="5534028"/>
            <a:ext cx="1012828" cy="5333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零售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矩形: 圆角 8"/>
          <p:cNvSpPr/>
          <p:nvPr/>
        </p:nvSpPr>
        <p:spPr bwMode="auto">
          <a:xfrm>
            <a:off x="10156797" y="5400678"/>
            <a:ext cx="118359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消费者</a:t>
            </a:r>
            <a:endParaRPr lang="zh-CN" altLang="en-US" b="1" dirty="0"/>
          </a:p>
        </p:txBody>
      </p:sp>
      <p:sp>
        <p:nvSpPr>
          <p:cNvPr id="36" name="对角圆角矩形 35"/>
          <p:cNvSpPr/>
          <p:nvPr/>
        </p:nvSpPr>
        <p:spPr>
          <a:xfrm>
            <a:off x="7370040" y="6248402"/>
            <a:ext cx="3403093" cy="447674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按售价再次计算缴纳消费税</a:t>
            </a:r>
            <a:endParaRPr lang="zh-CN" altLang="en-US" b="1" dirty="0"/>
          </a:p>
        </p:txBody>
      </p:sp>
      <p:sp>
        <p:nvSpPr>
          <p:cNvPr id="2" name="Rectangle 2"/>
          <p:cNvSpPr>
            <a:spLocks noGrp="1"/>
          </p:cNvSpPr>
          <p:nvPr/>
        </p:nvSpPr>
        <p:spPr>
          <a:xfrm>
            <a:off x="8039100" y="188595"/>
            <a:ext cx="4121150" cy="842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进口</a:t>
            </a:r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零售应税消费品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23" grpId="0" bldLvl="0" animBg="1"/>
      <p:bldP spid="47" grpId="0" bldLvl="0" animBg="1"/>
      <p:bldP spid="42" grpId="0" bldLvl="0" animBg="1"/>
      <p:bldP spid="48" grpId="0" bldLvl="0" animBg="1"/>
      <p:bldP spid="50" grpId="0" bldLvl="0" animBg="1"/>
      <p:bldP spid="51" grpId="0" bldLvl="0" animBg="1"/>
      <p:bldP spid="52" grpId="0" bldLvl="0" animBg="1"/>
      <p:bldP spid="21" grpId="0" bldLvl="0" animBg="1"/>
      <p:bldP spid="22" grpId="0" bldLvl="0" animBg="1"/>
      <p:bldP spid="24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1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334645" y="1412875"/>
            <a:ext cx="11508105" cy="5239385"/>
          </a:xfrm>
        </p:spPr>
        <p:txBody>
          <a:bodyPr/>
          <a:lstStyle/>
          <a:p>
            <a:pPr eaLnBrk="1" hangingPunct="1">
              <a:lnSpc>
                <a:spcPts val="3600"/>
              </a:lnSpc>
              <a:buFontTx/>
              <a:buNone/>
            </a:pPr>
            <a:r>
              <a:rPr lang="zh-CN" altLang="zh-CN" sz="280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只有“卷烟”在</a:t>
            </a:r>
            <a:r>
              <a:rPr lang="zh-CN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批发环节</a:t>
            </a:r>
            <a:r>
              <a:rPr lang="zh-CN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征收消费税，不包括“烟丝”和“雪茄烟”。</a:t>
            </a:r>
            <a:endParaRPr lang="zh-CN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600"/>
              </a:lnSpc>
              <a:buFontTx/>
              <a:buNone/>
            </a:pPr>
            <a:r>
              <a:rPr lang="zh-CN" altLang="zh-CN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zh-CN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1】</a:t>
            </a:r>
            <a:r>
              <a:rPr lang="zh-CN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烟草批发企业将卷烟销售给其他烟草批发企业</a:t>
            </a:r>
            <a:r>
              <a:rPr lang="zh-CN" altLang="en-US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（同行间销售）</a:t>
            </a:r>
            <a:r>
              <a:rPr lang="zh-CN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的，不缴纳消费税。</a:t>
            </a:r>
            <a:endParaRPr lang="zh-CN" noProof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600"/>
              </a:lnSpc>
              <a:buFontTx/>
              <a:buNone/>
            </a:pPr>
            <a:r>
              <a:rPr lang="zh-CN" altLang="zh-CN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zh-CN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2】</a:t>
            </a:r>
            <a:r>
              <a:rPr lang="zh-CN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卷烟消费税在生产和批发两个环节</a:t>
            </a:r>
            <a:r>
              <a:rPr lang="zh-CN" altLang="en-US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</a:t>
            </a:r>
            <a:r>
              <a:rPr lang="zh-CN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征收，批发企业在计算应纳税额时</a:t>
            </a:r>
            <a:r>
              <a:rPr lang="zh-CN" b="1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不得扣除</a:t>
            </a:r>
            <a:r>
              <a:rPr lang="zh-CN" altLang="en-US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此前在</a:t>
            </a:r>
            <a:r>
              <a:rPr lang="zh-CN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生产环</a:t>
            </a:r>
            <a:r>
              <a:rPr lang="zh-CN" altLang="en-US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节已缴纳</a:t>
            </a:r>
            <a:r>
              <a:rPr lang="zh-CN" noProof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的消费税税款。</a:t>
            </a:r>
            <a:endParaRPr lang="zh-CN" noProof="1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600"/>
              </a:lnSpc>
              <a:buFontTx/>
              <a:buNone/>
            </a:pPr>
            <a:r>
              <a:rPr lang="zh-CN" altLang="zh-CN" noProof="1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noProof="1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zh-CN" noProof="1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3】</a:t>
            </a:r>
            <a:r>
              <a:rPr lang="zh-CN" noProof="1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卷烟在生产、进口、委托加工环节和批发环节均采用复合计税办法计征消费税。</a:t>
            </a:r>
            <a:endParaRPr lang="zh-CN" noProof="1" smtClean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600"/>
              </a:lnSpc>
              <a:buFontTx/>
              <a:buNone/>
            </a:pPr>
            <a:r>
              <a:rPr lang="zh-CN" altLang="zh-CN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zh-CN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4】</a:t>
            </a:r>
            <a:r>
              <a:rPr lang="zh-CN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纳税人兼营卷烟批发和零售业务的，应当分别核算批发和零售环节的销售额、销售数量；未分别核算批发和零售环节销售额、销售数量的，按照全部销售额、销售数量计征“批发环节”消费税。</a:t>
            </a:r>
            <a:endParaRPr lang="zh-CN" altLang="en-US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0661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Grp="1"/>
          </p:cNvSpPr>
          <p:nvPr/>
        </p:nvSpPr>
        <p:spPr>
          <a:xfrm>
            <a:off x="334645" y="764540"/>
            <a:ext cx="6156325" cy="842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批发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应税消费品（卷烟）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AutoShape 4"/>
          <p:cNvSpPr>
            <a:spLocks noChangeArrowheads="1"/>
          </p:cNvSpPr>
          <p:nvPr/>
        </p:nvSpPr>
        <p:spPr bwMode="auto">
          <a:xfrm>
            <a:off x="742855" y="936625"/>
            <a:ext cx="10704706" cy="5410200"/>
          </a:xfrm>
          <a:prstGeom prst="horizontalScroll">
            <a:avLst>
              <a:gd name="adj" fmla="val 12500"/>
            </a:avLst>
          </a:prstGeom>
          <a:solidFill>
            <a:srgbClr val="FFEBEB"/>
          </a:solidFill>
          <a:ln w="9525">
            <a:solidFill>
              <a:srgbClr val="3D2244"/>
            </a:solidFill>
            <a:round/>
          </a:ln>
        </p:spPr>
        <p:txBody>
          <a:bodyPr wrap="none" anchor="ctr"/>
          <a:lstStyle/>
          <a:p>
            <a:pPr fontAlgn="t" latinLnBrk="1" hangingPunct="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（一）消费税的含义</a:t>
            </a:r>
            <a:endParaRPr lang="zh-CN" altLang="en-US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t" latinLnBrk="1" hangingPunct="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消费税是指对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消费品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和特定的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消费行为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按消费流转额征收的</a:t>
            </a:r>
            <a:endParaRPr lang="zh-CN" altLang="en-US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t" latinLnBrk="1" hangingPunct="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一种商品税。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P117</a:t>
            </a:r>
            <a:endParaRPr lang="zh-CN" altLang="en-US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t" latinLnBrk="1" hangingPunct="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我国现行消费税是对在我国境内从事</a:t>
            </a:r>
            <a:r>
              <a:rPr lang="zh-CN" altLang="en-US" sz="28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生产、委托加工和进口</a:t>
            </a:r>
            <a:endParaRPr lang="zh-CN" altLang="en-US" sz="2800" b="1" u="sng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t" latinLnBrk="1" hangingPunct="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应税消费品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的单位和个人就其应税消费品征收的一种税。</a:t>
            </a:r>
            <a:endParaRPr lang="zh-CN" altLang="en-US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388883" y="185744"/>
            <a:ext cx="2780938" cy="75088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3600" b="1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消费税概念</a:t>
            </a:r>
            <a:endParaRPr lang="zh-CN" altLang="en-US" sz="36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4430137" y="558806"/>
            <a:ext cx="6063461" cy="1509713"/>
          </a:xfrm>
          <a:prstGeom prst="wedgeEllipseCallout">
            <a:avLst>
              <a:gd name="adj1" fmla="val -38133"/>
              <a:gd name="adj2" fmla="val 10056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上述提到的商品均为应征消费税的消费品。那什么是</a:t>
            </a:r>
            <a:r>
              <a:rPr lang="zh-CN" altLang="en-US" sz="2000" b="1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消费品</a:t>
            </a: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？是不是要交消费税的才叫消费品？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7006316" y="5549900"/>
            <a:ext cx="4346009" cy="1174750"/>
          </a:xfrm>
          <a:prstGeom prst="cloudCallout">
            <a:avLst>
              <a:gd name="adj1" fmla="val -46201"/>
              <a:gd name="adj2" fmla="val -7749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思考：为什么要交消费税？</a:t>
            </a:r>
            <a:endParaRPr lang="zh-CN" altLang="en-US" sz="28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8471274" y="5013328"/>
            <a:ext cx="153171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增值税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2" name="箭头: 右 13"/>
          <p:cNvSpPr/>
          <p:nvPr/>
        </p:nvSpPr>
        <p:spPr bwMode="auto">
          <a:xfrm>
            <a:off x="2260600" y="1891030"/>
            <a:ext cx="4512945" cy="507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495040" y="1752600"/>
            <a:ext cx="1519555" cy="7956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生产并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直接销售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1373505" y="2912110"/>
            <a:ext cx="464185" cy="1597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矩形: 圆角 8"/>
          <p:cNvSpPr/>
          <p:nvPr/>
        </p:nvSpPr>
        <p:spPr bwMode="auto">
          <a:xfrm>
            <a:off x="6887210" y="1678940"/>
            <a:ext cx="1435100" cy="930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/>
              <a:t>商店或</a:t>
            </a:r>
            <a:endParaRPr lang="en-US" altLang="zh-CN" b="1" dirty="0"/>
          </a:p>
          <a:p>
            <a:pPr algn="ctr">
              <a:defRPr/>
            </a:pPr>
            <a:r>
              <a:rPr lang="zh-CN" altLang="en-US" b="1" dirty="0"/>
              <a:t>消费者</a:t>
            </a:r>
            <a:endParaRPr lang="zh-CN" altLang="en-US" b="1" dirty="0"/>
          </a:p>
        </p:txBody>
      </p:sp>
      <p:sp>
        <p:nvSpPr>
          <p:cNvPr id="42" name="对角圆角矩形 41"/>
          <p:cNvSpPr/>
          <p:nvPr/>
        </p:nvSpPr>
        <p:spPr>
          <a:xfrm>
            <a:off x="2926715" y="2997200"/>
            <a:ext cx="3147060" cy="721995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按售价计算缴纳消费税</a:t>
            </a:r>
            <a:endParaRPr lang="zh-CN" altLang="en-US" b="1" dirty="0"/>
          </a:p>
        </p:txBody>
      </p:sp>
      <p:grpSp>
        <p:nvGrpSpPr>
          <p:cNvPr id="2" name="组合 54"/>
          <p:cNvGrpSpPr/>
          <p:nvPr/>
        </p:nvGrpSpPr>
        <p:grpSpPr>
          <a:xfrm>
            <a:off x="694690" y="1528445"/>
            <a:ext cx="1529080" cy="1383665"/>
            <a:chOff x="685800" y="1571625"/>
            <a:chExt cx="1294068" cy="1168401"/>
          </a:xfrm>
        </p:grpSpPr>
        <p:sp>
          <p:nvSpPr>
            <p:cNvPr id="30" name="矩形: 圆角 8"/>
            <p:cNvSpPr/>
            <p:nvPr/>
          </p:nvSpPr>
          <p:spPr bwMode="auto">
            <a:xfrm>
              <a:off x="685800" y="1571625"/>
              <a:ext cx="1294068" cy="11684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/>
            </a:p>
          </p:txBody>
        </p:sp>
        <p:pic>
          <p:nvPicPr>
            <p:cNvPr id="33" name="图片 32" descr="111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8199" y="1647824"/>
              <a:ext cx="1031875" cy="1031875"/>
            </a:xfrm>
            <a:prstGeom prst="rect">
              <a:avLst/>
            </a:prstGeom>
          </p:spPr>
        </p:pic>
      </p:grpSp>
      <p:sp>
        <p:nvSpPr>
          <p:cNvPr id="39" name="圆角矩形 38"/>
          <p:cNvSpPr/>
          <p:nvPr/>
        </p:nvSpPr>
        <p:spPr>
          <a:xfrm>
            <a:off x="831215" y="3190875"/>
            <a:ext cx="1519555" cy="7956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生产并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直接销售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0" name="矩形: 圆角 8"/>
          <p:cNvSpPr/>
          <p:nvPr/>
        </p:nvSpPr>
        <p:spPr bwMode="auto">
          <a:xfrm>
            <a:off x="873125" y="4509135"/>
            <a:ext cx="1435100" cy="930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香烟</a:t>
            </a:r>
            <a:endParaRPr lang="en-US" altLang="zh-CN" b="1" dirty="0" smtClean="0"/>
          </a:p>
          <a:p>
            <a:pPr algn="ctr">
              <a:defRPr/>
            </a:pPr>
            <a:r>
              <a:rPr lang="zh-CN" altLang="en-US" b="1" dirty="0" smtClean="0"/>
              <a:t>批发商</a:t>
            </a:r>
            <a:endParaRPr lang="zh-CN" altLang="en-US" b="1" dirty="0"/>
          </a:p>
        </p:txBody>
      </p:sp>
      <p:sp>
        <p:nvSpPr>
          <p:cNvPr id="48" name="下箭头 47"/>
          <p:cNvSpPr/>
          <p:nvPr/>
        </p:nvSpPr>
        <p:spPr>
          <a:xfrm rot="16200000">
            <a:off x="3629025" y="3198495"/>
            <a:ext cx="495300" cy="3135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对角圆角矩形 49"/>
          <p:cNvSpPr/>
          <p:nvPr/>
        </p:nvSpPr>
        <p:spPr>
          <a:xfrm>
            <a:off x="2279015" y="5445125"/>
            <a:ext cx="3147060" cy="721995"/>
          </a:xfrm>
          <a:prstGeom prst="round2DiagRect">
            <a:avLst/>
          </a:prstGeom>
          <a:solidFill>
            <a:srgbClr val="6BD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按批发价计算</a:t>
            </a:r>
            <a:endParaRPr lang="en-US" altLang="zh-CN" b="1" dirty="0" smtClean="0"/>
          </a:p>
          <a:p>
            <a:pPr algn="ctr">
              <a:defRPr/>
            </a:pPr>
            <a:r>
              <a:rPr lang="zh-CN" altLang="en-US" b="1" dirty="0" smtClean="0"/>
              <a:t>再次缴纳消费税</a:t>
            </a:r>
            <a:endParaRPr lang="zh-CN" altLang="en-US" b="1" dirty="0"/>
          </a:p>
        </p:txBody>
      </p:sp>
      <p:sp>
        <p:nvSpPr>
          <p:cNvPr id="51" name="矩形: 圆角 8"/>
          <p:cNvSpPr/>
          <p:nvPr/>
        </p:nvSpPr>
        <p:spPr bwMode="auto">
          <a:xfrm>
            <a:off x="5591175" y="4318000"/>
            <a:ext cx="1435100" cy="930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/>
              <a:t>商店</a:t>
            </a:r>
            <a:endParaRPr lang="zh-CN" altLang="en-US" b="1" dirty="0"/>
          </a:p>
        </p:txBody>
      </p:sp>
      <p:sp>
        <p:nvSpPr>
          <p:cNvPr id="52" name="圆角矩形 51"/>
          <p:cNvSpPr/>
          <p:nvPr/>
        </p:nvSpPr>
        <p:spPr>
          <a:xfrm>
            <a:off x="2910205" y="4314825"/>
            <a:ext cx="1519555" cy="8845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批发销售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398780" y="188595"/>
            <a:ext cx="6156325" cy="842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批发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应税消费品（卷烟）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23" grpId="0" bldLvl="0" animBg="1"/>
      <p:bldP spid="27" grpId="0" bldLvl="0" animBg="1"/>
      <p:bldP spid="47" grpId="0" bldLvl="0" animBg="1"/>
      <p:bldP spid="42" grpId="0" bldLvl="0" animBg="1"/>
      <p:bldP spid="39" grpId="0" bldLvl="0" animBg="1"/>
      <p:bldP spid="40" grpId="0" bldLvl="0" animBg="1"/>
      <p:bldP spid="48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08926" y="214290"/>
            <a:ext cx="5357850" cy="5286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800" b="1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消费税和增值税</a:t>
            </a:r>
            <a:r>
              <a:rPr lang="zh-CN" altLang="en-US" sz="2800" b="1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的应税行为比较</a:t>
            </a:r>
            <a:endParaRPr lang="zh-CN" altLang="en-US" sz="28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3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232" y="928670"/>
            <a:ext cx="71453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Grp="1"/>
          </p:cNvSpPr>
          <p:nvPr>
            <p:ph type="body" sz="quarter" idx="13"/>
          </p:nvPr>
        </p:nvSpPr>
        <p:spPr>
          <a:xfrm>
            <a:off x="0" y="764540"/>
            <a:ext cx="11722735" cy="5405755"/>
          </a:xfrm>
        </p:spPr>
        <p:txBody>
          <a:bodyPr wrap="square" anchor="ctr">
            <a:spAutoFit/>
          </a:bodyPr>
          <a:lstStyle/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烟草批发企业将卷烟销售给其他烟草批发企业的，应缴纳消费税。（  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下列各项中，应计算缴纳消费税的是（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汽车专卖店销售普通小汽车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烟草专卖店零售卷烟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珠宝店进口钻石饰品    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酒厂委托加工白酒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下列各项中，不属于消费税纳税义务人的是（  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高档化妆品进口商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鞭炮批发商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钻石零售商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卷烟生产商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下列各项中应缴纳消费税的是（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外贸公司进口高档化妆品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日化厂销售自产高档化妆品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商贸城批发高档化妆品 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超市零售高档化妆品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下列各项中应缴纳消费税的是（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汽车厂销售雪地车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手表厂生产销售高档手表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珠宝店销售珍珠项链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商场销售木制一次性筷子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下列各项中，应征收消费税的有（  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甲电池厂生产销售电池  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丁百货公司零售钻石胸针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丙首饰厂生产销售玉手镯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乙超市零售啤酒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19040" y="66695"/>
            <a:ext cx="2306337" cy="4492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400" b="1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课证融通</a:t>
            </a:r>
            <a:endParaRPr lang="zh-CN" altLang="en-US" sz="24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Grp="1"/>
          </p:cNvSpPr>
          <p:nvPr>
            <p:ph type="body" sz="quarter" idx="13"/>
          </p:nvPr>
        </p:nvSpPr>
        <p:spPr>
          <a:xfrm>
            <a:off x="0" y="764540"/>
            <a:ext cx="11722735" cy="5405755"/>
          </a:xfrm>
        </p:spPr>
        <p:txBody>
          <a:bodyPr wrap="square" anchor="ctr">
            <a:spAutoFit/>
          </a:bodyPr>
          <a:lstStyle/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烟草批发企业将卷烟销售给其他烟草批发企业的，应缴纳消费税。（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下列各项中，应计算缴纳消费税的是（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 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汽车专卖店销售普通小汽车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烟草专卖店零售卷烟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珠宝店进口钻石饰品    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酒厂委托加工白酒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下列各项中，不属于消费税纳税义务人的是（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高档化妆品进口商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鞭炮批发商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钻石零售商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卷烟生产商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下列各项中应缴纳消费税的是（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 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外贸公司进口高档化妆品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日化厂销售自产高档化妆品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商贸城批发高档化妆品 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超市零售高档化妆品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下列各项中应缴纳消费税的是（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 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汽车厂销售雪地车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手表厂生产销售高档手表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珠宝店销售珍珠项链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商场销售木制一次性筷子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下列各项中，应征收消费税的有（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）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A.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甲电池厂生产销售电池  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丁百货公司零售钻石胸针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42900"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C.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丙首饰厂生产销售玉手镯       </a:t>
            </a:r>
            <a:r>
              <a:rPr lang="en-US" altLang="zh-CN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 smtClean="0">
                <a:solidFill>
                  <a:srgbClr val="2C1F8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乙超市零售啤酒</a:t>
            </a:r>
            <a:endParaRPr lang="en-US" altLang="zh-CN" dirty="0" smtClean="0">
              <a:solidFill>
                <a:srgbClr val="2C1F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19040" y="66695"/>
            <a:ext cx="2306337" cy="4492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400" b="1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课证融通</a:t>
            </a:r>
            <a:endParaRPr lang="zh-CN" altLang="en-US" sz="24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190500" y="908685"/>
            <a:ext cx="11837670" cy="5793105"/>
          </a:xfrm>
        </p:spPr>
        <p:txBody>
          <a:bodyPr>
            <a:normAutofit lnSpcReduction="20000"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综合业务题：甲公司为增值税一般纳税人，主要从事化妆品生产和销售业务，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月有关经营情况：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）进口一批高档粉底液，海关核定关税完税价格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万元，已缴纳关税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4.25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）购进生产用化妆包，取得增值税专用发票注明税额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万元，支付运输费取得增值税专用发票注明税额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万元。因管理不善该批化妆包全部丢失。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）委托乙公司加工高档口红，支付加工费取得增值税专用发票注明税额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）购进生产用酒精，取得增值税专用发票注明税额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13.6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）销售自产成套化妆品，取得含税价款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850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万元，另收取包装物押金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3.39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已知：增值税税率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，高档化妆品消费税税率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计算：（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）进口高档粉底液应交的增值税和消费税。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）当期计算增值税允许抵扣的进项税额。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销售成套化妆品应交的消费税。</a:t>
            </a:r>
            <a:endParaRPr lang="zh-CN" altLang="en-US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86310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66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66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66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101330" y="981075"/>
            <a:ext cx="3943350" cy="6477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已纳消费税的扣除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460375" y="981075"/>
            <a:ext cx="4832350" cy="841375"/>
          </a:xfrm>
        </p:spPr>
        <p:txBody>
          <a:bodyPr/>
          <a:lstStyle/>
          <a:p>
            <a:pPr eaLnBrk="1" hangingPunct="1"/>
            <a:r>
              <a:rPr lang="zh-CN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1.准予扣除的情形</a:t>
            </a:r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P127</a:t>
            </a:r>
            <a:endParaRPr lang="en-US" altLang="zh-CN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438082" y="1581439"/>
            <a:ext cx="11093304" cy="310307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以外购或委托加工收回的：</a:t>
            </a:r>
            <a:endParaRPr 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1.已税烟丝为原料生产的卷烟【在批发环节纳税的卷烟，不得扣除生产环节已纳的消费税】</a:t>
            </a:r>
            <a:endParaRPr 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2.已税高档化妆品为原料生产的高档化妆品</a:t>
            </a:r>
            <a:endParaRPr 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3.已税珠宝玉石为原料生产的贵重首饰及珠宝玉石</a:t>
            </a:r>
            <a:endParaRPr 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5591175" y="4221480"/>
            <a:ext cx="5777865" cy="1170305"/>
          </a:xfrm>
          <a:prstGeom prst="borderCallout2">
            <a:avLst>
              <a:gd name="adj1" fmla="val 49707"/>
              <a:gd name="adj2" fmla="val -52"/>
              <a:gd name="adj3" fmla="val 48389"/>
              <a:gd name="adj4" fmla="val -8781"/>
              <a:gd name="adj5" fmla="val 5430"/>
              <a:gd name="adj6" fmla="val -18156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sz="20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金银首饰消费税改在零售环节征收后，用已税珠宝玉石连续生产镶嵌首饰，一律不得扣除已纳的消费税税款。</a:t>
            </a:r>
            <a:endParaRPr lang="zh-CN" altLang="en-US" sz="2000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云形标注 13"/>
          <p:cNvSpPr/>
          <p:nvPr/>
        </p:nvSpPr>
        <p:spPr>
          <a:xfrm>
            <a:off x="192058" y="5486079"/>
            <a:ext cx="7909276" cy="1238057"/>
          </a:xfrm>
          <a:prstGeom prst="cloudCallout">
            <a:avLst>
              <a:gd name="adj1" fmla="val 62795"/>
              <a:gd name="adj2" fmla="val -45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defRPr/>
            </a:pPr>
            <a:r>
              <a:rPr lang="zh-CN" sz="24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如：</a:t>
            </a:r>
            <a:r>
              <a:rPr lang="en-US" altLang="zh-CN" sz="24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sz="24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生产镶嵌玛瑙的黄金吊坠</a:t>
            </a:r>
            <a:endParaRPr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en-US" altLang="zh-CN" sz="24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  2.生产玛瑙珠手串</a:t>
            </a:r>
            <a:endParaRPr lang="en-US" altLang="zh-CN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095365" y="5617210"/>
            <a:ext cx="1619250" cy="47625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不能扣除</a:t>
            </a:r>
            <a:endParaRPr lang="zh-CN" altLang="en-US" sz="20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655185" y="6093460"/>
            <a:ext cx="1661795" cy="4699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可以扣除</a:t>
            </a:r>
            <a:endParaRPr lang="zh-CN" altLang="en-US" sz="20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00661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animBg="1"/>
      <p:bldP spid="11266" grpId="0" build="p"/>
      <p:bldP spid="7" grpId="0" bldLvl="0" animBg="1"/>
      <p:bldP spid="14" grpId="0" bldLvl="0" animBg="1"/>
      <p:bldP spid="3" grpId="0" bldLvl="0" animBg="1"/>
      <p:bldP spid="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438082" y="1419539"/>
            <a:ext cx="11096796" cy="512745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4.已税鞭炮、焰火为原料生产的鞭炮、焰火</a:t>
            </a:r>
            <a:endParaRPr lang="zh-CN" alt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.已税汽油、柴油为原料生产的汽油、柴油 </a:t>
            </a:r>
            <a:r>
              <a:rPr lang="zh-CN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【已税汽油生产的乙醇汽油免税】</a:t>
            </a:r>
            <a:endParaRPr lang="zh-CN" alt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.已税杆头、杆身和握把为原料生产的高尔夫球杆</a:t>
            </a:r>
            <a:endParaRPr lang="zh-CN" alt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.已税木制一次性筷子为原料生产的木制一次性筷子</a:t>
            </a:r>
            <a:endParaRPr lang="zh-CN" alt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.已税实木地板为原料生产的实木地板</a:t>
            </a:r>
            <a:endParaRPr lang="zh-CN" alt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101330" y="981075"/>
            <a:ext cx="3943350" cy="6477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 fontAlgn="auto">
              <a:defRPr/>
            </a:pPr>
            <a:r>
              <a:rPr lang="en-US" alt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已纳消费税的扣除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00661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401892" y="1298908"/>
            <a:ext cx="11485355" cy="172693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9.已税石脑油为原料生产的应税消费品</a:t>
            </a:r>
            <a:endParaRPr lang="zh-CN" alt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10.已税润滑油为原料生产的润滑油</a:t>
            </a:r>
            <a:endParaRPr lang="zh-CN" altLang="zh-CN" sz="280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zh-CN" altLang="en-US" sz="28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85235x88gj5ex8leoo8e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21459" y="4925144"/>
            <a:ext cx="3566555" cy="154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占位符 1419266"/>
          <p:cNvSpPr>
            <a:spLocks noGrp="1"/>
          </p:cNvSpPr>
          <p:nvPr/>
        </p:nvSpPr>
        <p:spPr>
          <a:xfrm>
            <a:off x="401892" y="3923588"/>
            <a:ext cx="11485355" cy="793626"/>
          </a:xfrm>
          <a:prstGeom prst="rect">
            <a:avLst/>
          </a:prstGeom>
        </p:spPr>
        <p:txBody>
          <a:bodyPr vert="horz" lIns="89985" tIns="46792" rIns="89985" bIns="46792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zh-CN" altLang="zh-CN" sz="280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可以合并为：</a:t>
            </a:r>
            <a:r>
              <a:rPr 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已税石脑油、润滑油、燃料油为原料生产的成品油</a:t>
            </a:r>
            <a:endParaRPr lang="zh-CN" sz="28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160474" y="2865843"/>
            <a:ext cx="474906" cy="981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101330" y="981075"/>
            <a:ext cx="3943350" cy="6477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已纳消费税的扣除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00661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7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419266"/>
          <p:cNvSpPr>
            <a:spLocks noGrp="1"/>
          </p:cNvSpPr>
          <p:nvPr>
            <p:ph idx="4294967295"/>
          </p:nvPr>
        </p:nvSpPr>
        <p:spPr>
          <a:xfrm>
            <a:off x="438082" y="1335415"/>
            <a:ext cx="8399737" cy="535062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800" dirty="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(11)自2015年5月1日起，从葡萄酒生产企业购进、进口葡萄酒连续生产应税葡萄酒的，准予扣除。</a:t>
            </a:r>
            <a:endParaRPr lang="zh-CN" altLang="zh-CN" sz="2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【提示1】消费税共计15个税目，其中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（葡萄酒除外）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、摩托车、小汽车、高档手表、游艇、电池、涂料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”7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个税目不涉及抵扣的问题。</a:t>
            </a:r>
            <a:endParaRPr lang="zh-CN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8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【口诀】一酒二车贵手表、游艇电池和涂料</a:t>
            </a:r>
            <a:endParaRPr lang="zh-CN" altLang="zh-CN" sz="2800" b="1" u="sng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【提示2】只有“税目相同，纳税环节相同”的情况下，才可以抵扣已缴纳的消费税</a:t>
            </a:r>
            <a:endParaRPr lang="zh-CN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7f930378643d68645044ba3dd6fc9b67_581_48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93363" y="3865495"/>
            <a:ext cx="2663409" cy="220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8101330" y="981075"/>
            <a:ext cx="3943350" cy="6477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已纳消费税的扣除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00661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957113" y="1375096"/>
            <a:ext cx="1677725" cy="968224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34838" y="1375096"/>
            <a:ext cx="9191777" cy="9666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当期准予扣除的外购应税消费品已纳税款=当期准予扣除的外购应税消费品买价×外购应税消费品适用税率</a:t>
            </a:r>
            <a:endParaRPr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41577" y="2571249"/>
            <a:ext cx="11630113" cy="3961781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4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</a:t>
            </a: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某化妆品厂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月外购高档化妆品甲一批，取得增值税专用发票，注明价款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</a:t>
            </a: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元，税款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，用于生产高档化妆品乙。当月销售高档化妆品乙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50000</a:t>
            </a: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元。已知该厂月初库存的外购高档化妆品甲买价为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元，月末库存的外购高档化妆品甲买价为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zh-CN" altLang="en-US" sz="24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要求：计算该厂当月应纳消费税税额（以上均为不含税价）</a:t>
            </a:r>
            <a:endParaRPr lang="zh-CN" altLang="en-US" sz="24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endParaRPr lang="zh-CN" altLang="en-US" sz="24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允许扣除的外购高档化妆品买价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=5000+20000-1000=24000</a:t>
            </a: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24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应纳消费税税额</a:t>
            </a:r>
            <a:r>
              <a:rPr lang="en-US" altLang="zh-CN" sz="24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=50000×15%-24000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×15%=3900（</a:t>
            </a: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元）</a:t>
            </a:r>
            <a:endParaRPr lang="zh-CN" altLang="en-US" sz="2400" b="1" noProof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183245" y="798830"/>
            <a:ext cx="3943350" cy="4699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已纳消费税的扣除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652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25391" y="109538"/>
            <a:ext cx="2419036" cy="4937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400" b="1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学习重点</a:t>
            </a:r>
            <a:endParaRPr lang="zh-CN" altLang="en-US" sz="24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406354" y="836930"/>
            <a:ext cx="10828516" cy="5740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一、什么人要交消费税？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消费税的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纳税人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P118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zh-CN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国境内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从事</a:t>
            </a:r>
            <a:r>
              <a:rPr lang="zh-CN" altLang="zh-CN" sz="2400" b="1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生产、委托加工</a:t>
            </a:r>
            <a:r>
              <a:rPr lang="zh-CN" altLang="zh-CN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2400" b="1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</a:t>
            </a:r>
            <a:r>
              <a:rPr lang="zh-CN" altLang="zh-CN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应税</a:t>
            </a:r>
            <a:r>
              <a:rPr lang="zh-CN" altLang="zh-CN" sz="2400" b="1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消费品</a:t>
            </a:r>
            <a:r>
              <a:rPr lang="zh-CN" altLang="zh-CN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的单位和个人，以及国务院确定的销售应税消费品的其他单位和个人。</a:t>
            </a:r>
            <a:endParaRPr lang="en-US" altLang="zh-CN" sz="2400" dirty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二、为什么要交？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消费税的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征税范围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P118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（一）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生产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应税消费品</a:t>
            </a:r>
            <a:endParaRPr lang="zh-CN" altLang="en-US" sz="2400" dirty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（二）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委托加工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应税消费品</a:t>
            </a:r>
            <a:endParaRPr lang="zh-CN" altLang="en-US" sz="2400" dirty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（三）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进口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应税消费品</a:t>
            </a:r>
            <a:endParaRPr lang="en-US" altLang="zh-CN" sz="2400" dirty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（四）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零售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应税消费品（金银首饰、豪华小汽车）</a:t>
            </a:r>
            <a:endParaRPr lang="en-US" altLang="zh-CN" sz="2400" dirty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（五）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批发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应税消费品（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卷烟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）</a:t>
            </a:r>
            <a:endParaRPr lang="en-US" altLang="zh-CN" sz="2400" dirty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重点：</a:t>
            </a:r>
            <a:r>
              <a:rPr lang="en-US" altLang="zh-CN" sz="2400" b="1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b="1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应税</a:t>
            </a:r>
            <a:r>
              <a:rPr lang="zh-CN" altLang="en-US" sz="2400" dirty="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消费品</a:t>
            </a:r>
            <a:endParaRPr lang="en-US" altLang="zh-CN" sz="2400" dirty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dirty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除此之外其余商品均不涉及</a:t>
            </a:r>
            <a:r>
              <a:rPr lang="zh-CN" altLang="en-US" sz="2400" dirty="0" smtClean="0">
                <a:solidFill>
                  <a:srgbClr val="2C1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消费税。</a:t>
            </a:r>
            <a:endParaRPr lang="en-US" altLang="zh-CN" sz="2400" dirty="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即：交增值税的商品不一定要交消费税，交消费税的商品一定要交增值税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23966" y="1714488"/>
            <a:ext cx="3643313" cy="3643313"/>
            <a:chOff x="8096250" y="2286000"/>
            <a:chExt cx="3643313" cy="3643313"/>
          </a:xfrm>
        </p:grpSpPr>
        <p:sp>
          <p:nvSpPr>
            <p:cNvPr id="6" name="椭圆 5"/>
            <p:cNvSpPr/>
            <p:nvPr/>
          </p:nvSpPr>
          <p:spPr>
            <a:xfrm>
              <a:off x="8096250" y="2286000"/>
              <a:ext cx="3643313" cy="3643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9096375" y="2786063"/>
              <a:ext cx="1714500" cy="1143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9382125" y="3143250"/>
              <a:ext cx="1285875" cy="4000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000" b="1"/>
                <a:t>消费税</a:t>
              </a:r>
              <a:endParaRPr lang="zh-CN" altLang="en-US" sz="2000" b="1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9453563" y="4857750"/>
              <a:ext cx="1571625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</a:rPr>
                <a:t>增值税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957113" y="1375096"/>
            <a:ext cx="1677725" cy="968224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34838" y="1375096"/>
            <a:ext cx="9191777" cy="9666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当期准予扣除的外购应税消费品已纳税款=当期准予扣除的外购应税消费品买价×外购应税消费品适用税率</a:t>
            </a:r>
            <a:endParaRPr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80035" y="2564765"/>
            <a:ext cx="11630025" cy="342265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：甲卷烟厂为增值税一般纳税人，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月库存烟丝不含税价格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月外购烟丝不含税价格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126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万元，月末库存烟丝不含税价格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月领用的烟丝全部用于连续生产卷烟。已知烟丝适用消费税税率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。计算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月可扣除的烟丝已纳的消费税。</a:t>
            </a:r>
            <a:endParaRPr lang="zh-CN" altLang="en-US" sz="2000" b="1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endParaRPr lang="en-US" altLang="zh-CN" sz="2000" b="1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5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月领用烟丝价格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=40+126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30=136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万元）</a:t>
            </a:r>
            <a:endParaRPr lang="zh-CN" altLang="en-US" sz="2000" b="1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可扣除烟丝的消费税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=136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30%=40.8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（万元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endParaRPr lang="zh-CN" altLang="en-US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endParaRPr lang="zh-CN" altLang="en-US" sz="2000" b="1" noProof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183245" y="798830"/>
            <a:ext cx="3943350" cy="4699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已纳消费税的扣除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652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957113" y="1375096"/>
            <a:ext cx="1677725" cy="968224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34838" y="1375096"/>
            <a:ext cx="9191777" cy="9666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当期准予扣除的外购应税消费品已纳税款=当期准予扣除的外购应税消费品买价×外购应税消费品适用税率</a:t>
            </a:r>
            <a:endParaRPr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80035" y="2564765"/>
            <a:ext cx="11630025" cy="388239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：乙化妆品公司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月从另一化妆品生产企业购进高档保湿精华一批，取得增值税专用发票注明价款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万元，当月领用其中的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用于生产高档保湿粉底液并全部对外销售，取得增值税不含税收入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万元。已知高档化妆品消费税税率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，增值税税率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。计算该批对外销售的高档保湿粉底液应交消费税和增值税。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endParaRPr lang="en-US" altLang="zh-CN" sz="2000" b="1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endParaRPr lang="zh-CN" altLang="en-US" sz="2000" b="1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当月可扣除高档保湿精化的消费税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40%=6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（万元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b="1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当月销售高档保湿粉底液应交消费税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=600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15%-6=84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b="1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当月销售高档保湿粉底液应交增值税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=600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  </a:t>
            </a:r>
            <a:endParaRPr lang="en-US" altLang="zh-CN" sz="2000" b="1" noProof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=65</a:t>
            </a:r>
            <a:r>
              <a:rPr lang="zh-CN" altLang="en-US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  <a:r>
              <a:rPr lang="en-US" altLang="zh-CN" sz="2000" b="1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20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defRPr/>
            </a:pPr>
            <a:endParaRPr lang="zh-CN" altLang="en-US" sz="2000" b="1" noProof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183245" y="798830"/>
            <a:ext cx="3943350" cy="4699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已纳消费税的扣除</a:t>
            </a:r>
            <a:endParaRPr lang="zh-CN" altLang="en-US" sz="280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652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应交消费税的</a:t>
            </a:r>
            <a:r>
              <a:rPr lang="zh-CN" sz="3600" b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</a:t>
            </a:r>
            <a:endParaRPr lang="zh-CN" sz="3600" b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51588" y="1734647"/>
            <a:ext cx="4550044" cy="1790720"/>
            <a:chOff x="-213011" y="1300787"/>
            <a:chExt cx="3413066" cy="1343250"/>
          </a:xfrm>
        </p:grpSpPr>
        <p:grpSp>
          <p:nvGrpSpPr>
            <p:cNvPr id="11" name="组 10"/>
            <p:cNvGrpSpPr/>
            <p:nvPr/>
          </p:nvGrpSpPr>
          <p:grpSpPr>
            <a:xfrm>
              <a:off x="-213011" y="1454726"/>
              <a:ext cx="1944830" cy="738910"/>
              <a:chOff x="-159132" y="1354665"/>
              <a:chExt cx="1944830" cy="738910"/>
            </a:xfrm>
          </p:grpSpPr>
          <p:sp>
            <p:nvSpPr>
              <p:cNvPr id="29" name="TextBox 1"/>
              <p:cNvSpPr txBox="1"/>
              <p:nvPr/>
            </p:nvSpPr>
            <p:spPr>
              <a:xfrm>
                <a:off x="574845" y="1354665"/>
                <a:ext cx="1210853" cy="73891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DeflateInflate">
                  <a:avLst>
                    <a:gd name="adj" fmla="val 4611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纳税义务</a:t>
                </a:r>
                <a:endParaRPr lang="en-US" altLang="zh-CN" sz="24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发生时间</a:t>
                </a:r>
                <a:endParaRPr lang="zh-CN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Box 8"/>
              <p:cNvSpPr txBox="1"/>
              <p:nvPr/>
            </p:nvSpPr>
            <p:spPr>
              <a:xfrm>
                <a:off x="-159132" y="1404469"/>
                <a:ext cx="808405" cy="56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265" b="1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42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 47"/>
            <p:cNvGrpSpPr/>
            <p:nvPr/>
          </p:nvGrpSpPr>
          <p:grpSpPr>
            <a:xfrm>
              <a:off x="1865793" y="1300787"/>
              <a:ext cx="1334262" cy="1343250"/>
              <a:chOff x="2590887" y="959040"/>
              <a:chExt cx="1720105" cy="1731692"/>
            </a:xfrm>
          </p:grpSpPr>
          <p:sp>
            <p:nvSpPr>
              <p:cNvPr id="49" name="Freeform 35"/>
              <p:cNvSpPr/>
              <p:nvPr/>
            </p:nvSpPr>
            <p:spPr bwMode="gray">
              <a:xfrm flipH="1">
                <a:off x="2590887" y="959040"/>
                <a:ext cx="1720105" cy="1731692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400" noProof="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0" name="图片 49" descr="timg.jpg"/>
              <p:cNvPicPr preferRelativeResize="0"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83"/>
              <a:stretch>
                <a:fillRect/>
              </a:stretch>
            </p:blipFill>
            <p:spPr>
              <a:xfrm>
                <a:off x="2695423" y="1062720"/>
                <a:ext cx="1502003" cy="1501740"/>
              </a:xfrm>
              <a:prstGeom prst="ellipse">
                <a:avLst/>
              </a:pr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 w="19050" cap="flat" cmpd="sng">
                <a:solidFill>
                  <a:schemeClr val="bg1"/>
                </a:solidFill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3" name="组 2"/>
          <p:cNvGrpSpPr/>
          <p:nvPr/>
        </p:nvGrpSpPr>
        <p:grpSpPr>
          <a:xfrm>
            <a:off x="5354759" y="1734649"/>
            <a:ext cx="4344409" cy="1790719"/>
            <a:chOff x="3314919" y="1300788"/>
            <a:chExt cx="3258816" cy="1343249"/>
          </a:xfrm>
        </p:grpSpPr>
        <p:grpSp>
          <p:nvGrpSpPr>
            <p:cNvPr id="14" name="组 13"/>
            <p:cNvGrpSpPr/>
            <p:nvPr/>
          </p:nvGrpSpPr>
          <p:grpSpPr>
            <a:xfrm>
              <a:off x="4040011" y="1530231"/>
              <a:ext cx="2533724" cy="561110"/>
              <a:chOff x="4093890" y="1430170"/>
              <a:chExt cx="2533724" cy="561110"/>
            </a:xfrm>
          </p:grpSpPr>
          <p:sp>
            <p:nvSpPr>
              <p:cNvPr id="34" name="TextBox 8"/>
              <p:cNvSpPr txBox="1"/>
              <p:nvPr/>
            </p:nvSpPr>
            <p:spPr>
              <a:xfrm>
                <a:off x="4093890" y="1430170"/>
                <a:ext cx="1955262" cy="56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265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2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TextBox 50"/>
              <p:cNvSpPr txBox="1"/>
              <p:nvPr/>
            </p:nvSpPr>
            <p:spPr>
              <a:xfrm>
                <a:off x="5433538" y="1519952"/>
                <a:ext cx="1194076" cy="35069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Chevron">
                  <a:avLst>
                    <a:gd name="adj" fmla="val 7900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纳税地点</a:t>
                </a:r>
                <a:endPara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 50"/>
            <p:cNvGrpSpPr/>
            <p:nvPr/>
          </p:nvGrpSpPr>
          <p:grpSpPr>
            <a:xfrm>
              <a:off x="3314919" y="1300788"/>
              <a:ext cx="1334263" cy="1343249"/>
              <a:chOff x="4459072" y="959041"/>
              <a:chExt cx="1720106" cy="1731690"/>
            </a:xfrm>
          </p:grpSpPr>
          <p:sp>
            <p:nvSpPr>
              <p:cNvPr id="52" name="Freeform 35"/>
              <p:cNvSpPr/>
              <p:nvPr/>
            </p:nvSpPr>
            <p:spPr bwMode="gray">
              <a:xfrm>
                <a:off x="4459072" y="959041"/>
                <a:ext cx="1720106" cy="1731690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400" noProof="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3" name="图片 52" descr="timg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256" y="1062720"/>
                <a:ext cx="1501200" cy="1501200"/>
              </a:xfrm>
              <a:prstGeom prst="ellipse">
                <a:avLst/>
              </a:pr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 w="19050" cap="flat" cmpd="sng">
                <a:solidFill>
                  <a:schemeClr val="bg1"/>
                </a:solidFill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" name="组 3"/>
          <p:cNvGrpSpPr/>
          <p:nvPr/>
        </p:nvGrpSpPr>
        <p:grpSpPr>
          <a:xfrm>
            <a:off x="5351196" y="3655154"/>
            <a:ext cx="4957712" cy="1790719"/>
            <a:chOff x="3312246" y="2741392"/>
            <a:chExt cx="3718865" cy="1343249"/>
          </a:xfrm>
        </p:grpSpPr>
        <p:grpSp>
          <p:nvGrpSpPr>
            <p:cNvPr id="15" name="组 14"/>
            <p:cNvGrpSpPr/>
            <p:nvPr/>
          </p:nvGrpSpPr>
          <p:grpSpPr>
            <a:xfrm>
              <a:off x="4353462" y="3138123"/>
              <a:ext cx="2677649" cy="601320"/>
              <a:chOff x="4407341" y="3038062"/>
              <a:chExt cx="2677649" cy="601320"/>
            </a:xfrm>
          </p:grpSpPr>
          <p:sp>
            <p:nvSpPr>
              <p:cNvPr id="45" name="TextBox 8"/>
              <p:cNvSpPr txBox="1"/>
              <p:nvPr/>
            </p:nvSpPr>
            <p:spPr>
              <a:xfrm>
                <a:off x="4407341" y="3038062"/>
                <a:ext cx="1302567" cy="56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265" b="1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2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TextBox 52"/>
              <p:cNvSpPr txBox="1"/>
              <p:nvPr/>
            </p:nvSpPr>
            <p:spPr>
              <a:xfrm>
                <a:off x="5386464" y="3133379"/>
                <a:ext cx="1698526" cy="5060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CurveDown">
                  <a:avLst>
                    <a:gd name="adj" fmla="val 1769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纳税申报表填制</a:t>
                </a:r>
                <a:endPara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 53"/>
            <p:cNvGrpSpPr/>
            <p:nvPr/>
          </p:nvGrpSpPr>
          <p:grpSpPr>
            <a:xfrm>
              <a:off x="3312246" y="2741392"/>
              <a:ext cx="1334263" cy="1343249"/>
              <a:chOff x="4455626" y="2816240"/>
              <a:chExt cx="1720106" cy="1731690"/>
            </a:xfrm>
          </p:grpSpPr>
          <p:sp>
            <p:nvSpPr>
              <p:cNvPr id="55" name="矩形 22"/>
              <p:cNvSpPr/>
              <p:nvPr/>
            </p:nvSpPr>
            <p:spPr>
              <a:xfrm>
                <a:off x="4455626" y="2816240"/>
                <a:ext cx="1720106" cy="1731690"/>
              </a:xfrm>
              <a:custGeom>
                <a:avLst/>
                <a:gdLst/>
                <a:ahLst/>
                <a:cxnLst/>
                <a:rect l="l" t="t" r="r" b="b"/>
                <a:pathLst>
                  <a:path w="2376488" h="2376487">
                    <a:moveTo>
                      <a:pt x="0" y="0"/>
                    </a:moveTo>
                    <a:cubicBezTo>
                      <a:pt x="1188244" y="0"/>
                      <a:pt x="1188244" y="0"/>
                      <a:pt x="1188244" y="0"/>
                    </a:cubicBezTo>
                    <a:cubicBezTo>
                      <a:pt x="1845521" y="0"/>
                      <a:pt x="2376488" y="530967"/>
                      <a:pt x="2376488" y="1188243"/>
                    </a:cubicBezTo>
                    <a:cubicBezTo>
                      <a:pt x="2376488" y="1845520"/>
                      <a:pt x="1845521" y="2376487"/>
                      <a:pt x="1188244" y="2376487"/>
                    </a:cubicBezTo>
                    <a:cubicBezTo>
                      <a:pt x="530967" y="2376487"/>
                      <a:pt x="0" y="1845520"/>
                      <a:pt x="0" y="118824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400" noProof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6" name="图片 55" descr="timg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8507" y="2928960"/>
                <a:ext cx="1501200" cy="1501200"/>
              </a:xfrm>
              <a:prstGeom prst="ellipse">
                <a:avLst/>
              </a:pr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 w="19050" cap="flat" cmpd="sng">
                <a:solidFill>
                  <a:schemeClr val="bg1"/>
                </a:solidFill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5" name="组 4"/>
          <p:cNvGrpSpPr/>
          <p:nvPr/>
        </p:nvGrpSpPr>
        <p:grpSpPr>
          <a:xfrm>
            <a:off x="675162" y="3663530"/>
            <a:ext cx="4519190" cy="1790719"/>
            <a:chOff x="-195327" y="2747675"/>
            <a:chExt cx="3389922" cy="1343249"/>
          </a:xfrm>
        </p:grpSpPr>
        <p:grpSp>
          <p:nvGrpSpPr>
            <p:cNvPr id="13" name="组 12"/>
            <p:cNvGrpSpPr/>
            <p:nvPr/>
          </p:nvGrpSpPr>
          <p:grpSpPr>
            <a:xfrm>
              <a:off x="-195327" y="3202024"/>
              <a:ext cx="1984674" cy="561110"/>
              <a:chOff x="-141448" y="3101963"/>
              <a:chExt cx="1984674" cy="561110"/>
            </a:xfrm>
          </p:grpSpPr>
          <p:sp>
            <p:nvSpPr>
              <p:cNvPr id="33" name="TextBox 8"/>
              <p:cNvSpPr txBox="1"/>
              <p:nvPr/>
            </p:nvSpPr>
            <p:spPr>
              <a:xfrm>
                <a:off x="-141448" y="3101963"/>
                <a:ext cx="758818" cy="56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265" b="1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2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TextBox 52"/>
              <p:cNvSpPr txBox="1"/>
              <p:nvPr/>
            </p:nvSpPr>
            <p:spPr>
              <a:xfrm>
                <a:off x="521681" y="3198604"/>
                <a:ext cx="1321545" cy="36998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ChevronInverted">
                  <a:avLst>
                    <a:gd name="adj" fmla="val 89328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纳税期限</a:t>
                </a:r>
                <a:endPara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 57"/>
            <p:cNvGrpSpPr/>
            <p:nvPr/>
          </p:nvGrpSpPr>
          <p:grpSpPr>
            <a:xfrm>
              <a:off x="1860333" y="2747675"/>
              <a:ext cx="1334262" cy="1343249"/>
              <a:chOff x="2583848" y="2824340"/>
              <a:chExt cx="1720105" cy="1731690"/>
            </a:xfrm>
          </p:grpSpPr>
          <p:sp>
            <p:nvSpPr>
              <p:cNvPr id="59" name="矩形 26"/>
              <p:cNvSpPr/>
              <p:nvPr/>
            </p:nvSpPr>
            <p:spPr>
              <a:xfrm>
                <a:off x="2583848" y="2824340"/>
                <a:ext cx="1720105" cy="1731690"/>
              </a:xfrm>
              <a:custGeom>
                <a:avLst/>
                <a:gdLst/>
                <a:ahLst/>
                <a:cxnLst/>
                <a:rect l="l" t="t" r="r" b="b"/>
                <a:pathLst>
                  <a:path w="2376487" h="2376487">
                    <a:moveTo>
                      <a:pt x="1188244" y="0"/>
                    </a:moveTo>
                    <a:cubicBezTo>
                      <a:pt x="1188256" y="0"/>
                      <a:pt x="1192038" y="0"/>
                      <a:pt x="2376487" y="0"/>
                    </a:cubicBezTo>
                    <a:cubicBezTo>
                      <a:pt x="2376487" y="19"/>
                      <a:pt x="2376487" y="4713"/>
                      <a:pt x="2376487" y="1188244"/>
                    </a:cubicBezTo>
                    <a:cubicBezTo>
                      <a:pt x="2376487" y="1845520"/>
                      <a:pt x="1845520" y="2376487"/>
                      <a:pt x="1188244" y="2376487"/>
                    </a:cubicBezTo>
                    <a:cubicBezTo>
                      <a:pt x="530967" y="2376487"/>
                      <a:pt x="0" y="1845520"/>
                      <a:pt x="0" y="1188244"/>
                    </a:cubicBezTo>
                    <a:cubicBezTo>
                      <a:pt x="0" y="530967"/>
                      <a:pt x="530967" y="0"/>
                      <a:pt x="1188244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400" noProof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0" name="图片 59" descr="timg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071"/>
              <a:stretch>
                <a:fillRect/>
              </a:stretch>
            </p:blipFill>
            <p:spPr>
              <a:xfrm>
                <a:off x="2682455" y="2941920"/>
                <a:ext cx="1502424" cy="1501200"/>
              </a:xfrm>
              <a:prstGeom prst="ellipse">
                <a:avLst/>
              </a:pr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 w="19050" cap="flat" cmpd="sng">
                <a:solidFill>
                  <a:schemeClr val="bg1"/>
                </a:solidFill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286526" y="116708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7310" y="1548373"/>
          <a:ext cx="9284970" cy="4619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0240"/>
                <a:gridCol w="2294890"/>
                <a:gridCol w="3799840"/>
              </a:tblGrid>
              <a:tr h="468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情形</a:t>
                      </a:r>
                      <a:endParaRPr lang="zh-CN" altLang="en-US" sz="1865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纳税义务发生时间</a:t>
                      </a:r>
                      <a:endParaRPr lang="zh-CN" altLang="en-US" sz="1865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 hMerge="1">
                  <a:tcPr anchor="ctr"/>
                </a:tc>
              </a:tr>
              <a:tr h="386715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735" b="1" dirty="0" smtClean="0">
                          <a:solidFill>
                            <a:srgbClr val="2B6F8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（一）生产销售应税消费品</a:t>
                      </a:r>
                      <a:endParaRPr lang="zh-CN" altLang="en-US" sz="1735" b="1" dirty="0">
                        <a:solidFill>
                          <a:srgbClr val="2B6F8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endParaRPr lang="zh-CN" altLang="en-US" sz="1735" dirty="0"/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endParaRPr lang="zh-CN" altLang="en-US" sz="1735" dirty="0"/>
                    </a:p>
                  </a:txBody>
                  <a:tcPr marL="121900" marR="121900" marT="60950" marB="60950" anchor="ctr"/>
                </a:tc>
              </a:tr>
              <a:tr h="386715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</a:tr>
              <a:tr h="443865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</a:tr>
              <a:tr h="386715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</a:tr>
              <a:tr h="848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735" b="1" dirty="0" smtClean="0">
                          <a:solidFill>
                            <a:srgbClr val="2B6F8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（二）自产自用应税消费品</a:t>
                      </a:r>
                      <a:endParaRPr lang="zh-CN" altLang="en-US" sz="1735" b="1" dirty="0">
                        <a:solidFill>
                          <a:srgbClr val="2B6F8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 gridSpan="2"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 hMerge="1">
                  <a:tcPr anchor="ctr"/>
                </a:tc>
              </a:tr>
              <a:tr h="848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735" b="1" dirty="0" smtClean="0">
                          <a:solidFill>
                            <a:srgbClr val="2B6F8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（三）委托加工应税消费品</a:t>
                      </a:r>
                      <a:endParaRPr lang="zh-CN" altLang="en-US" sz="1735" b="1" dirty="0">
                        <a:solidFill>
                          <a:srgbClr val="2B6F8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 gridSpan="2"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 hMerge="1">
                  <a:tcPr anchor="ctr"/>
                </a:tc>
              </a:tr>
              <a:tr h="848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735" b="1" dirty="0" smtClean="0">
                          <a:solidFill>
                            <a:srgbClr val="2B6F8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（四）进口应税消费品</a:t>
                      </a:r>
                      <a:endParaRPr lang="zh-CN" altLang="en-US" sz="1735" b="1" dirty="0">
                        <a:solidFill>
                          <a:srgbClr val="2B6F8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 gridSpan="2">
                  <a:txBody>
                    <a:bodyPr/>
                    <a:lstStyle/>
                    <a:p>
                      <a:pPr algn="l"/>
                      <a:endParaRPr lang="zh-CN" altLang="en-US" sz="1735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 hMerge="1"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934404" y="2060960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一般情形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3961" y="2421164"/>
            <a:ext cx="1605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赊销和分期收款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4377" y="2853017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预收货款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34571" y="3238251"/>
            <a:ext cx="2011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托收承付或委托收款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8645" y="2060960"/>
            <a:ext cx="3434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收讫销售款或者取得销售款凭据当天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0895" y="2421164"/>
            <a:ext cx="2418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合同规定的收款日期当天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0571" y="2853017"/>
            <a:ext cx="2011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发出应税消费品当天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400" y="3284606"/>
            <a:ext cx="3434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发出应税消费品并办妥托收手续当天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12454" y="3933189"/>
            <a:ext cx="1402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移送使用当天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8314" y="4724846"/>
            <a:ext cx="1808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纳税人提货的当天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8621" y="5589039"/>
            <a:ext cx="1605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报关进口的当天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14" name="虚尾箭头 13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纳税义务发生时间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52698" y="1795246"/>
          <a:ext cx="924179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9040"/>
                <a:gridCol w="5492750"/>
              </a:tblGrid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情形</a:t>
                      </a:r>
                      <a:endParaRPr lang="zh-CN" altLang="en-US" sz="1865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纳税地点</a:t>
                      </a:r>
                      <a:endParaRPr lang="zh-CN" altLang="en-US" sz="1865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</a:tr>
              <a:tr h="8521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（一）生产销售、自产自用应税消费品</a:t>
                      </a:r>
                      <a:endParaRPr lang="zh-CN" altLang="en-US" sz="16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endParaRPr lang="zh-CN" altLang="en-US" sz="1865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（二）到外县（市）销售或委托外县      </a:t>
                      </a:r>
                      <a:endParaRPr lang="en-US" altLang="zh-CN" sz="1600" b="1" kern="1200" noProof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b="1" kern="1200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（市）代销自产应税消费品</a:t>
                      </a:r>
                      <a:endParaRPr lang="zh-CN" altLang="en-US" sz="1600" b="1" kern="1200" noProof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65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</a:tr>
              <a:tr h="1730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（三）委托加工应税消费品</a:t>
                      </a:r>
                      <a:endParaRPr lang="zh-CN" altLang="en-US" sz="16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1865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</a:tr>
              <a:tr h="4876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（四）进口应税消费品</a:t>
                      </a:r>
                      <a:endParaRPr lang="zh-CN" altLang="en-US" sz="16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865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00" marR="121900" marT="60950" marB="6095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505070" y="2637398"/>
            <a:ext cx="4450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向机构所在地</a:t>
            </a: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或居住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地的主管税务机关缴纳税款</a:t>
            </a:r>
            <a:endParaRPr lang="zh-CN" altLang="en-US" sz="1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42974" y="3270165"/>
            <a:ext cx="511345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在应税消费品销售后，回纳税人机构所在地或居住地的主管税务机关缴纳</a:t>
            </a:r>
            <a:endParaRPr lang="zh-CN" altLang="en-US" sz="1600" b="1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0248" y="4248863"/>
            <a:ext cx="51902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除受托方为个人外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</a:t>
            </a:r>
            <a:r>
              <a:rPr lang="zh-CN" altLang="en-US" sz="1600" b="1" dirty="0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受托方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向机构所在地</a:t>
            </a: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或居住地的主管税务机关缴纳</a:t>
            </a:r>
            <a:endParaRPr lang="en-US" altLang="zh-CN" sz="1600" b="1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受托方为个人的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</a:t>
            </a:r>
            <a:r>
              <a:rPr lang="zh-CN" altLang="en-US" sz="1600" b="1" dirty="0" smtClean="0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委托方</a:t>
            </a: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向其机构所在地或居住地的主管税务机关缴纳</a:t>
            </a:r>
            <a:endParaRPr lang="zh-CN" altLang="en-US" sz="1600" b="1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10573" y="5965836"/>
            <a:ext cx="2418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向报关地的海关缴纳税款</a:t>
            </a:r>
            <a:endParaRPr lang="zh-CN" altLang="en-US" sz="1600" b="1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8" name="虚尾箭头 7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纳税地点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6"/>
          <p:cNvSpPr txBox="1"/>
          <p:nvPr/>
        </p:nvSpPr>
        <p:spPr>
          <a:xfrm>
            <a:off x="2731802" y="1134591"/>
            <a:ext cx="4803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消费税征管主管税务机关：国家税务局</a:t>
            </a:r>
            <a:endParaRPr lang="zh-CN" altLang="en-US" sz="213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>
            <a:grpSpLocks noChangeAspect="1"/>
          </p:cNvGrpSpPr>
          <p:nvPr/>
        </p:nvGrpSpPr>
        <p:grpSpPr>
          <a:xfrm>
            <a:off x="570649" y="2384991"/>
            <a:ext cx="2063011" cy="2076906"/>
            <a:chOff x="2583848" y="2824340"/>
            <a:chExt cx="1720105" cy="1731690"/>
          </a:xfrm>
        </p:grpSpPr>
        <p:sp>
          <p:nvSpPr>
            <p:cNvPr id="6" name="矩形 26"/>
            <p:cNvSpPr/>
            <p:nvPr/>
          </p:nvSpPr>
          <p:spPr>
            <a:xfrm>
              <a:off x="2583848" y="2824340"/>
              <a:ext cx="1720105" cy="1731690"/>
            </a:xfrm>
            <a:custGeom>
              <a:avLst/>
              <a:gdLst/>
              <a:ahLst/>
              <a:cxnLst/>
              <a:rect l="l" t="t" r="r" b="b"/>
              <a:pathLst>
                <a:path w="2376487" h="2376487">
                  <a:moveTo>
                    <a:pt x="1188244" y="0"/>
                  </a:moveTo>
                  <a:cubicBezTo>
                    <a:pt x="1188256" y="0"/>
                    <a:pt x="1192038" y="0"/>
                    <a:pt x="2376487" y="0"/>
                  </a:cubicBezTo>
                  <a:cubicBezTo>
                    <a:pt x="2376487" y="19"/>
                    <a:pt x="2376487" y="4713"/>
                    <a:pt x="2376487" y="1188244"/>
                  </a:cubicBezTo>
                  <a:cubicBezTo>
                    <a:pt x="2376487" y="1845520"/>
                    <a:pt x="1845520" y="2376487"/>
                    <a:pt x="1188244" y="2376487"/>
                  </a:cubicBezTo>
                  <a:cubicBezTo>
                    <a:pt x="530967" y="2376487"/>
                    <a:pt x="0" y="1845520"/>
                    <a:pt x="0" y="1188244"/>
                  </a:cubicBezTo>
                  <a:cubicBezTo>
                    <a:pt x="0" y="530967"/>
                    <a:pt x="530967" y="0"/>
                    <a:pt x="1188244" y="0"/>
                  </a:cubicBez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400" noProof="0">
                <a:solidFill>
                  <a:schemeClr val="lt1"/>
                </a:solidFill>
              </a:endParaRPr>
            </a:p>
          </p:txBody>
        </p:sp>
        <p:pic>
          <p:nvPicPr>
            <p:cNvPr id="7" name="图片 6" descr="timg.jpg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71"/>
            <a:stretch>
              <a:fillRect/>
            </a:stretch>
          </p:blipFill>
          <p:spPr>
            <a:xfrm>
              <a:off x="2682455" y="2941920"/>
              <a:ext cx="1502424" cy="1501200"/>
            </a:xfrm>
            <a:prstGeom prst="ellipse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9050" cap="flat" cmpd="sng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矩形 11"/>
          <p:cNvSpPr/>
          <p:nvPr/>
        </p:nvSpPr>
        <p:spPr>
          <a:xfrm>
            <a:off x="3071632" y="2010131"/>
            <a:ext cx="6575150" cy="3909060"/>
          </a:xfrm>
          <a:prstGeom prst="rect">
            <a:avLst/>
          </a:prstGeom>
          <a:solidFill>
            <a:srgbClr val="A7C7C9"/>
          </a:solidFill>
          <a:ln w="28575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en-US" altLang="zh-CN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日、</a:t>
            </a:r>
            <a:r>
              <a:rPr lang="en-US" altLang="zh-CN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日、</a:t>
            </a:r>
            <a:r>
              <a:rPr lang="en-US" altLang="zh-CN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日、</a:t>
            </a:r>
            <a:r>
              <a:rPr lang="en-US" altLang="zh-CN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日、</a:t>
            </a:r>
            <a:r>
              <a:rPr lang="en-US" altLang="zh-CN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日、</a:t>
            </a:r>
            <a:r>
              <a:rPr lang="en-US" altLang="zh-CN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个月或者</a:t>
            </a:r>
            <a:r>
              <a:rPr lang="en-US" altLang="zh-CN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个季度，具体纳税期限由主管税务机关根据纳税人应纳税额的大小分别核定；</a:t>
            </a:r>
            <a:endParaRPr lang="en-US" altLang="zh-CN" sz="1735" b="1" dirty="0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不能按照固定期限纳税的，可以按次纳税；</a:t>
            </a:r>
            <a:endParaRPr lang="en-US" altLang="zh-CN" sz="1735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个月或者</a:t>
            </a:r>
            <a:r>
              <a:rPr lang="en-US" altLang="zh-CN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个季度为一个纳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税期的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，应自期满之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日起</a:t>
            </a:r>
            <a:r>
              <a:rPr lang="en-US" altLang="zh-CN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日内申报纳税；</a:t>
            </a:r>
            <a:endParaRPr lang="zh-CN" altLang="en-US" sz="1735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以其他期限纳税的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，应自期满之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日起</a:t>
            </a:r>
            <a:r>
              <a:rPr lang="en-US" altLang="zh-CN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日内预缴税款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，并于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次月</a:t>
            </a:r>
            <a:r>
              <a:rPr lang="en-US" altLang="zh-CN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日起</a:t>
            </a:r>
            <a:r>
              <a:rPr lang="en-US" altLang="zh-CN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日内申报纳税并结清上月税款；</a:t>
            </a:r>
            <a:endParaRPr lang="zh-CN" altLang="en-US" sz="1735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纳税人进口应税消费品，应当自海关填发税款缴纳证之日起</a:t>
            </a:r>
            <a:r>
              <a:rPr lang="en-US" altLang="zh-CN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73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日内缴纳税款</a:t>
            </a:r>
            <a:r>
              <a:rPr lang="zh-CN" altLang="en-US" sz="1735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735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13" name="虚尾箭头 1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纳税期限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7"/>
          <p:cNvSpPr txBox="1"/>
          <p:nvPr/>
        </p:nvSpPr>
        <p:spPr>
          <a:xfrm>
            <a:off x="4796625" y="1343614"/>
            <a:ext cx="29006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与增值税相关规定相同</a:t>
            </a:r>
            <a:endParaRPr lang="zh-CN" altLang="en-US" sz="213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3" name="虚尾箭头 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纳税申报表填制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62160" y="3121621"/>
            <a:ext cx="3978712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665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消费税纳税</a:t>
            </a:r>
            <a:r>
              <a:rPr kumimoji="1" lang="zh-CN" altLang="en-US" sz="2665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申报表</a:t>
            </a:r>
            <a:endParaRPr kumimoji="1" lang="zh-CN" altLang="en-US" sz="2665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6" name="直接连接符 13"/>
          <p:cNvCxnSpPr/>
          <p:nvPr/>
        </p:nvCxnSpPr>
        <p:spPr>
          <a:xfrm flipH="1" flipV="1">
            <a:off x="926914" y="3758756"/>
            <a:ext cx="3962925" cy="392"/>
          </a:xfrm>
          <a:prstGeom prst="line">
            <a:avLst/>
          </a:prstGeom>
          <a:noFill/>
          <a:ln w="9525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med" len="med"/>
            <a:tailEnd type="oval"/>
          </a:ln>
        </p:spPr>
      </p:cxnSp>
      <p:grpSp>
        <p:nvGrpSpPr>
          <p:cNvPr id="7" name="组 6"/>
          <p:cNvGrpSpPr/>
          <p:nvPr/>
        </p:nvGrpSpPr>
        <p:grpSpPr>
          <a:xfrm>
            <a:off x="5113549" y="1374849"/>
            <a:ext cx="4791389" cy="666115"/>
            <a:chOff x="3543071" y="892200"/>
            <a:chExt cx="3594103" cy="499664"/>
          </a:xfrm>
        </p:grpSpPr>
        <p:sp>
          <p:nvSpPr>
            <p:cNvPr id="8" name="TextBox 36">
              <a:hlinkClick r:id=""/>
            </p:cNvPr>
            <p:cNvSpPr txBox="1"/>
            <p:nvPr/>
          </p:nvSpPr>
          <p:spPr>
            <a:xfrm>
              <a:off x="4203898" y="974101"/>
              <a:ext cx="2933276" cy="28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kern="12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烟类应税消费品消费税纳税申报表</a:t>
              </a:r>
              <a:endParaRPr lang="zh-CN" altLang="en-US" sz="1865" b="1" kern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84600" y="938497"/>
              <a:ext cx="362670" cy="37700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3543071" y="892200"/>
              <a:ext cx="900237" cy="4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35" b="1" dirty="0" smtClean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  <a:ea typeface="楷体_GB2312" pitchFamily="49" charset="-122"/>
                </a:rPr>
                <a:t>01</a:t>
              </a:r>
              <a:endParaRPr lang="zh-CN" altLang="en-US" sz="3735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ea typeface="楷体_GB2312" pitchFamily="49" charset="-122"/>
              </a:endParaRPr>
            </a:p>
          </p:txBody>
        </p:sp>
      </p:grpSp>
      <p:grpSp>
        <p:nvGrpSpPr>
          <p:cNvPr id="11" name="组合 11"/>
          <p:cNvGrpSpPr/>
          <p:nvPr/>
        </p:nvGrpSpPr>
        <p:grpSpPr>
          <a:xfrm>
            <a:off x="5113549" y="2071528"/>
            <a:ext cx="4838869" cy="666115"/>
            <a:chOff x="-241498" y="1628800"/>
            <a:chExt cx="3629248" cy="499664"/>
          </a:xfrm>
        </p:grpSpPr>
        <p:sp>
          <p:nvSpPr>
            <p:cNvPr id="12" name="矩形 11"/>
            <p:cNvSpPr/>
            <p:nvPr/>
          </p:nvSpPr>
          <p:spPr>
            <a:xfrm>
              <a:off x="0" y="1675097"/>
              <a:ext cx="362623" cy="37700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TextBox 56"/>
            <p:cNvSpPr txBox="1"/>
            <p:nvPr/>
          </p:nvSpPr>
          <p:spPr>
            <a:xfrm>
              <a:off x="-241498" y="1628800"/>
              <a:ext cx="900120" cy="4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35" b="1" dirty="0" smtClean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  <a:ea typeface="楷体_GB2312" pitchFamily="49" charset="-122"/>
                </a:rPr>
                <a:t>02</a:t>
              </a:r>
              <a:endParaRPr lang="zh-CN" altLang="en-US" sz="3735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ea typeface="楷体_GB2312" pitchFamily="49" charset="-122"/>
              </a:endParaRPr>
            </a:p>
          </p:txBody>
        </p:sp>
        <p:sp>
          <p:nvSpPr>
            <p:cNvPr id="14" name="TextBox 57">
              <a:hlinkClick r:id=""/>
            </p:cNvPr>
            <p:cNvSpPr txBox="1"/>
            <p:nvPr/>
          </p:nvSpPr>
          <p:spPr>
            <a:xfrm>
              <a:off x="419244" y="1675097"/>
              <a:ext cx="2968506" cy="28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酒类应税消费品消费税纳税申报表</a:t>
              </a:r>
              <a:endParaRPr lang="zh-CN" altLang="en-US" sz="1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5113549" y="2768207"/>
            <a:ext cx="4079339" cy="666115"/>
            <a:chOff x="3543071" y="2245950"/>
            <a:chExt cx="3059982" cy="499664"/>
          </a:xfrm>
        </p:grpSpPr>
        <p:sp>
          <p:nvSpPr>
            <p:cNvPr id="16" name="矩形 15"/>
            <p:cNvSpPr/>
            <p:nvPr/>
          </p:nvSpPr>
          <p:spPr>
            <a:xfrm>
              <a:off x="3784600" y="2292247"/>
              <a:ext cx="362670" cy="37700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3543071" y="2245950"/>
              <a:ext cx="900237" cy="4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35" b="1" dirty="0" smtClean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  <a:ea typeface="楷体_GB2312" pitchFamily="49" charset="-122"/>
                </a:rPr>
                <a:t>03</a:t>
              </a:r>
              <a:endParaRPr lang="zh-CN" altLang="en-US" sz="3735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ea typeface="楷体_GB2312" pitchFamily="49" charset="-122"/>
              </a:endParaRPr>
            </a:p>
          </p:txBody>
        </p:sp>
        <p:sp>
          <p:nvSpPr>
            <p:cNvPr id="18" name="TextBox 54">
              <a:hlinkClick r:id=""/>
            </p:cNvPr>
            <p:cNvSpPr txBox="1"/>
            <p:nvPr/>
          </p:nvSpPr>
          <p:spPr>
            <a:xfrm>
              <a:off x="4203899" y="2292247"/>
              <a:ext cx="2399154" cy="28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成品油消费税纳税申报表</a:t>
              </a:r>
              <a:endParaRPr lang="zh-CN" altLang="en-US" sz="1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5113549" y="3464886"/>
            <a:ext cx="4047690" cy="666115"/>
            <a:chOff x="3543071" y="2922825"/>
            <a:chExt cx="3036242" cy="499664"/>
          </a:xfrm>
        </p:grpSpPr>
        <p:sp>
          <p:nvSpPr>
            <p:cNvPr id="20" name="矩形 19"/>
            <p:cNvSpPr/>
            <p:nvPr/>
          </p:nvSpPr>
          <p:spPr>
            <a:xfrm>
              <a:off x="3784600" y="2969122"/>
              <a:ext cx="362670" cy="37700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TextBox 50"/>
            <p:cNvSpPr txBox="1"/>
            <p:nvPr/>
          </p:nvSpPr>
          <p:spPr>
            <a:xfrm>
              <a:off x="3543071" y="2922825"/>
              <a:ext cx="900237" cy="4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35" b="1" dirty="0" smtClean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  <a:ea typeface="楷体_GB2312" pitchFamily="49" charset="-122"/>
                </a:rPr>
                <a:t>04</a:t>
              </a:r>
              <a:endParaRPr lang="zh-CN" altLang="en-US" sz="3735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ea typeface="楷体_GB2312" pitchFamily="49" charset="-122"/>
              </a:endParaRPr>
            </a:p>
          </p:txBody>
        </p:sp>
        <p:sp>
          <p:nvSpPr>
            <p:cNvPr id="22" name="TextBox 51">
              <a:hlinkClick r:id=""/>
            </p:cNvPr>
            <p:cNvSpPr txBox="1"/>
            <p:nvPr/>
          </p:nvSpPr>
          <p:spPr>
            <a:xfrm>
              <a:off x="4203898" y="2969122"/>
              <a:ext cx="2375415" cy="28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小汽车消费税纳税申报表</a:t>
              </a:r>
              <a:endParaRPr lang="zh-CN" altLang="en-US" sz="1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113549" y="4161566"/>
            <a:ext cx="3921102" cy="666115"/>
            <a:chOff x="3543071" y="3599700"/>
            <a:chExt cx="2941286" cy="499664"/>
          </a:xfrm>
        </p:grpSpPr>
        <p:sp>
          <p:nvSpPr>
            <p:cNvPr id="24" name="矩形 23"/>
            <p:cNvSpPr/>
            <p:nvPr/>
          </p:nvSpPr>
          <p:spPr>
            <a:xfrm>
              <a:off x="3784600" y="3645997"/>
              <a:ext cx="362670" cy="37700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TextBox 47"/>
            <p:cNvSpPr txBox="1"/>
            <p:nvPr/>
          </p:nvSpPr>
          <p:spPr>
            <a:xfrm>
              <a:off x="3543071" y="3599700"/>
              <a:ext cx="900237" cy="4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35" b="1" dirty="0" smtClean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  <a:ea typeface="楷体_GB2312" pitchFamily="49" charset="-122"/>
                </a:rPr>
                <a:t>05</a:t>
              </a:r>
              <a:endParaRPr lang="zh-CN" altLang="en-US" sz="3735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ea typeface="楷体_GB2312" pitchFamily="49" charset="-122"/>
              </a:endParaRPr>
            </a:p>
          </p:txBody>
        </p:sp>
        <p:sp>
          <p:nvSpPr>
            <p:cNvPr id="26" name="TextBox 48">
              <a:hlinkClick r:id=""/>
            </p:cNvPr>
            <p:cNvSpPr txBox="1"/>
            <p:nvPr/>
          </p:nvSpPr>
          <p:spPr>
            <a:xfrm>
              <a:off x="4203898" y="3645997"/>
              <a:ext cx="2280459" cy="28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电池消费税纳税申报表</a:t>
              </a:r>
              <a:endParaRPr lang="zh-CN" altLang="en-US" sz="1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5113549" y="4858246"/>
            <a:ext cx="3826159" cy="666115"/>
            <a:chOff x="3543071" y="4276576"/>
            <a:chExt cx="2870068" cy="499664"/>
          </a:xfrm>
        </p:grpSpPr>
        <p:sp>
          <p:nvSpPr>
            <p:cNvPr id="28" name="矩形 27"/>
            <p:cNvSpPr/>
            <p:nvPr/>
          </p:nvSpPr>
          <p:spPr>
            <a:xfrm>
              <a:off x="3784600" y="4322873"/>
              <a:ext cx="362670" cy="37700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TextBox 44"/>
            <p:cNvSpPr txBox="1"/>
            <p:nvPr/>
          </p:nvSpPr>
          <p:spPr>
            <a:xfrm>
              <a:off x="3543071" y="4276576"/>
              <a:ext cx="900237" cy="4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35" b="1" dirty="0" smtClean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  <a:ea typeface="楷体_GB2312" pitchFamily="49" charset="-122"/>
                </a:rPr>
                <a:t>06</a:t>
              </a:r>
              <a:endParaRPr lang="zh-CN" altLang="en-US" sz="3735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ea typeface="楷体_GB2312" pitchFamily="49" charset="-122"/>
              </a:endParaRPr>
            </a:p>
          </p:txBody>
        </p:sp>
        <p:sp>
          <p:nvSpPr>
            <p:cNvPr id="30" name="TextBox 45">
              <a:hlinkClick r:id=""/>
            </p:cNvPr>
            <p:cNvSpPr txBox="1"/>
            <p:nvPr/>
          </p:nvSpPr>
          <p:spPr>
            <a:xfrm>
              <a:off x="4203898" y="4322873"/>
              <a:ext cx="2209241" cy="28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涂料消费税纳税申报表</a:t>
              </a:r>
              <a:endParaRPr lang="zh-CN" altLang="en-US" sz="1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5113549" y="5558974"/>
            <a:ext cx="4870516" cy="666115"/>
            <a:chOff x="3543071" y="4897148"/>
            <a:chExt cx="3653458" cy="499664"/>
          </a:xfrm>
        </p:grpSpPr>
        <p:sp>
          <p:nvSpPr>
            <p:cNvPr id="32" name="矩形 31"/>
            <p:cNvSpPr/>
            <p:nvPr/>
          </p:nvSpPr>
          <p:spPr>
            <a:xfrm>
              <a:off x="3784600" y="4943445"/>
              <a:ext cx="362670" cy="37700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TextBox 44"/>
            <p:cNvSpPr txBox="1"/>
            <p:nvPr/>
          </p:nvSpPr>
          <p:spPr>
            <a:xfrm>
              <a:off x="3543071" y="4897148"/>
              <a:ext cx="900237" cy="4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35" b="1" dirty="0" smtClean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  <a:ea typeface="楷体_GB2312" pitchFamily="49" charset="-122"/>
                </a:rPr>
                <a:t>07</a:t>
              </a:r>
              <a:endParaRPr lang="zh-CN" altLang="en-US" sz="3735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ea typeface="楷体_GB2312" pitchFamily="49" charset="-122"/>
              </a:endParaRPr>
            </a:p>
          </p:txBody>
        </p:sp>
        <p:sp>
          <p:nvSpPr>
            <p:cNvPr id="34" name="TextBox 45">
              <a:hlinkClick r:id=""/>
            </p:cNvPr>
            <p:cNvSpPr txBox="1"/>
            <p:nvPr/>
          </p:nvSpPr>
          <p:spPr>
            <a:xfrm>
              <a:off x="4203898" y="4943445"/>
              <a:ext cx="2992631" cy="28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其他应税消费品消费税纳税申报表</a:t>
              </a:r>
              <a:endParaRPr lang="zh-CN" altLang="en-US" sz="1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37719" y="1514126"/>
            <a:ext cx="499745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红河谷烟叶股份有限公司</a:t>
            </a:r>
            <a:r>
              <a:rPr lang="en-US" altLang="zh-CN" sz="16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6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6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月消费税缴纳工作</a:t>
            </a:r>
            <a:endParaRPr lang="zh-CN" altLang="en-US" sz="1600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3" name="虚尾箭头 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纳税申报表填制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 descr="扣除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96" y="1063620"/>
            <a:ext cx="7153750" cy="5562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 6"/>
          <p:cNvGrpSpPr/>
          <p:nvPr/>
        </p:nvGrpSpPr>
        <p:grpSpPr>
          <a:xfrm>
            <a:off x="622796" y="1719181"/>
            <a:ext cx="698355" cy="4451366"/>
            <a:chOff x="611485" y="1279564"/>
            <a:chExt cx="523848" cy="3339046"/>
          </a:xfrm>
        </p:grpSpPr>
        <p:sp>
          <p:nvSpPr>
            <p:cNvPr id="6" name="文本框 5"/>
            <p:cNvSpPr txBox="1"/>
            <p:nvPr/>
          </p:nvSpPr>
          <p:spPr>
            <a:xfrm>
              <a:off x="625395" y="2058843"/>
              <a:ext cx="509937" cy="2559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填制纳税申报表的附表</a:t>
              </a:r>
              <a:endParaRPr kumimoji="1"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5396" y="1279564"/>
              <a:ext cx="509937" cy="8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</a:t>
              </a:r>
              <a:endParaRPr kumimoji="1"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 rot="16200000">
              <a:off x="529184" y="1770218"/>
              <a:ext cx="509937" cy="34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032846" y="3130001"/>
            <a:ext cx="501650" cy="1187116"/>
            <a:chOff x="2274990" y="2347466"/>
            <a:chExt cx="376296" cy="890476"/>
          </a:xfrm>
        </p:grpSpPr>
        <p:sp>
          <p:nvSpPr>
            <p:cNvPr id="10" name="文本框 9"/>
            <p:cNvSpPr txBox="1"/>
            <p:nvPr/>
          </p:nvSpPr>
          <p:spPr>
            <a:xfrm>
              <a:off x="2286098" y="2347466"/>
              <a:ext cx="346373" cy="37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665" b="1" dirty="0" smtClean="0">
                  <a:solidFill>
                    <a:srgbClr val="FF0000"/>
                  </a:solidFill>
                </a:rPr>
                <a:t>+</a:t>
              </a:r>
              <a:endParaRPr kumimoji="1" lang="zh-CN" altLang="en-US" sz="2665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89949" y="2491777"/>
              <a:ext cx="346373" cy="53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000" b="1" dirty="0" smtClean="0">
                  <a:solidFill>
                    <a:srgbClr val="FF0000"/>
                  </a:solidFill>
                </a:rPr>
                <a:t>-</a:t>
              </a:r>
              <a:endParaRPr kumimoji="1" lang="zh-CN" alt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rot="5400000">
              <a:off x="2289951" y="2876607"/>
              <a:ext cx="346373" cy="37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665" b="1" dirty="0" smtClean="0">
                  <a:solidFill>
                    <a:srgbClr val="FF0000"/>
                  </a:solidFill>
                </a:rPr>
                <a:t>=</a:t>
              </a:r>
              <a:endParaRPr kumimoji="1" lang="zh-CN" altLang="en-US" sz="2665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670848" y="3110124"/>
            <a:ext cx="34553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3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17985" y="3444116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135</a:t>
            </a:r>
            <a:r>
              <a:rPr kumimoji="1" lang="zh-CN" altLang="en-US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70848" y="3766593"/>
            <a:ext cx="34553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3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17985" y="4089068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135</a:t>
            </a:r>
            <a:r>
              <a:rPr kumimoji="1" lang="zh-CN" altLang="en-US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17985" y="5712963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210</a:t>
            </a:r>
            <a:r>
              <a:rPr kumimoji="1" lang="zh-CN" altLang="en-US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zh-CN" sz="133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17985" y="6037002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  <a:r>
              <a:rPr kumimoji="1" lang="zh-CN" altLang="en-US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zh-CN" sz="133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63276" y="2769764"/>
            <a:ext cx="6401454" cy="165800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3" name="虚尾箭头 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纳税申报表填制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 descr="扣除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96" y="1063620"/>
            <a:ext cx="7153750" cy="5562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 6"/>
          <p:cNvGrpSpPr/>
          <p:nvPr/>
        </p:nvGrpSpPr>
        <p:grpSpPr>
          <a:xfrm>
            <a:off x="641340" y="1719181"/>
            <a:ext cx="679811" cy="4451366"/>
            <a:chOff x="625395" y="1279564"/>
            <a:chExt cx="509938" cy="3339046"/>
          </a:xfrm>
        </p:grpSpPr>
        <p:sp>
          <p:nvSpPr>
            <p:cNvPr id="6" name="文本框 5"/>
            <p:cNvSpPr txBox="1"/>
            <p:nvPr/>
          </p:nvSpPr>
          <p:spPr>
            <a:xfrm>
              <a:off x="625395" y="2058843"/>
              <a:ext cx="509937" cy="2559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填制纳税申报表的附表</a:t>
              </a:r>
              <a:endParaRPr kumimoji="1"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5396" y="1279564"/>
              <a:ext cx="509937" cy="8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</a:t>
              </a:r>
              <a:endParaRPr kumimoji="1"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 rot="16200000">
              <a:off x="547284" y="1780221"/>
              <a:ext cx="509937" cy="34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670848" y="3110124"/>
            <a:ext cx="34553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3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17985" y="3444116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135</a:t>
            </a:r>
            <a:r>
              <a:rPr kumimoji="1" lang="zh-CN" altLang="en-US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70848" y="3766593"/>
            <a:ext cx="34553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3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17985" y="4089068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135</a:t>
            </a:r>
            <a:r>
              <a:rPr kumimoji="1" lang="zh-CN" altLang="en-US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17985" y="5712963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210</a:t>
            </a:r>
            <a:r>
              <a:rPr kumimoji="1" lang="zh-CN" altLang="en-US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zh-CN" sz="133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17985" y="6037002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  <a:r>
              <a:rPr kumimoji="1" lang="zh-CN" altLang="en-US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zh-CN" sz="133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kumimoji="1" lang="en-US" altLang="zh-CN" sz="133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</a:t>
            </a:r>
            <a:endParaRPr kumimoji="1" lang="zh-CN" altLang="en-US" sz="133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63276" y="4399876"/>
            <a:ext cx="6401454" cy="165063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1949595" y="4659041"/>
            <a:ext cx="2999003" cy="1289580"/>
            <a:chOff x="1462425" y="3494425"/>
            <a:chExt cx="2249604" cy="967336"/>
          </a:xfrm>
        </p:grpSpPr>
        <p:sp>
          <p:nvSpPr>
            <p:cNvPr id="21" name="文本框 20"/>
            <p:cNvSpPr txBox="1"/>
            <p:nvPr/>
          </p:nvSpPr>
          <p:spPr>
            <a:xfrm>
              <a:off x="2068659" y="3713613"/>
              <a:ext cx="346373" cy="53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000" b="1" dirty="0" smtClean="0">
                  <a:solidFill>
                    <a:srgbClr val="FF0000"/>
                  </a:solidFill>
                </a:rPr>
                <a:t>-</a:t>
              </a:r>
              <a:endParaRPr kumimoji="1" lang="zh-CN" alt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59037" y="3559680"/>
              <a:ext cx="346373" cy="37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665" b="1" dirty="0" smtClean="0">
                  <a:solidFill>
                    <a:srgbClr val="FF0000"/>
                  </a:solidFill>
                </a:rPr>
                <a:t>+</a:t>
              </a:r>
              <a:endParaRPr kumimoji="1" lang="zh-CN" altLang="en-US" sz="2665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62425" y="3494425"/>
              <a:ext cx="307879" cy="34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endParaRPr kumimoji="1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10800000">
              <a:off x="2740121" y="4033213"/>
              <a:ext cx="307879" cy="34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endParaRPr kumimoji="1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932545" y="4017819"/>
              <a:ext cx="779484" cy="25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65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✖</a:t>
              </a:r>
              <a:r>
                <a:rPr kumimoji="1" lang="en-US" altLang="zh-CN" sz="1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30%</a:t>
              </a:r>
              <a:endPara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5400000">
              <a:off x="3067345" y="4100426"/>
              <a:ext cx="346373" cy="37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665" b="1" dirty="0" smtClean="0">
                  <a:solidFill>
                    <a:srgbClr val="FF0000"/>
                  </a:solidFill>
                </a:rPr>
                <a:t>=</a:t>
              </a:r>
              <a:endParaRPr kumimoji="1" lang="zh-CN" altLang="en-US" sz="2665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 91"/>
          <p:cNvGrpSpPr/>
          <p:nvPr/>
        </p:nvGrpSpPr>
        <p:grpSpPr>
          <a:xfrm>
            <a:off x="1945639" y="1166487"/>
            <a:ext cx="5855308" cy="5321580"/>
            <a:chOff x="1459457" y="874600"/>
            <a:chExt cx="4392167" cy="3991809"/>
          </a:xfrm>
        </p:grpSpPr>
        <p:pic>
          <p:nvPicPr>
            <p:cNvPr id="36" name="图片 35" descr="烟类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457" y="874600"/>
              <a:ext cx="4392167" cy="39918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图片 90" descr="QQ20180309-233207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375" y="1670050"/>
              <a:ext cx="211951" cy="120649"/>
            </a:xfrm>
            <a:prstGeom prst="rect">
              <a:avLst/>
            </a:prstGeom>
          </p:spPr>
        </p:pic>
      </p:grpSp>
      <p:grpSp>
        <p:nvGrpSpPr>
          <p:cNvPr id="2" name="组 1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3" name="虚尾箭头 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纳税申报表填制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386227" y="1950707"/>
            <a:ext cx="1071810" cy="17889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marL="0" marR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07844" y="1681368"/>
            <a:ext cx="2572525" cy="16606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marL="0" marR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05231" y="1899404"/>
            <a:ext cx="2680286" cy="23019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marL="0" marR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" name="组 64"/>
          <p:cNvGrpSpPr/>
          <p:nvPr/>
        </p:nvGrpSpPr>
        <p:grpSpPr>
          <a:xfrm>
            <a:off x="5323045" y="1899711"/>
            <a:ext cx="4630407" cy="1261220"/>
            <a:chOff x="3992908" y="1424604"/>
            <a:chExt cx="3473348" cy="946063"/>
          </a:xfrm>
        </p:grpSpPr>
        <p:sp>
          <p:nvSpPr>
            <p:cNvPr id="49" name="矩形 48"/>
            <p:cNvSpPr/>
            <p:nvPr/>
          </p:nvSpPr>
          <p:spPr>
            <a:xfrm>
              <a:off x="3992908" y="1850536"/>
              <a:ext cx="461830" cy="520131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911519" y="1424604"/>
              <a:ext cx="1554737" cy="42821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9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当期应申报缴纳消费税的烟类应税消费品销售</a:t>
              </a:r>
              <a:r>
                <a:rPr lang="zh-CN" altLang="en-US" sz="1200" dirty="0" smtClean="0"/>
                <a:t>数量</a:t>
              </a:r>
              <a:endParaRPr lang="zh-CN" altLang="en-US" sz="1200" dirty="0"/>
            </a:p>
          </p:txBody>
        </p:sp>
        <p:cxnSp>
          <p:nvCxnSpPr>
            <p:cNvPr id="56" name="肘形连接符 55"/>
            <p:cNvCxnSpPr>
              <a:stCxn id="49" idx="0"/>
              <a:endCxn id="51" idx="1"/>
            </p:cNvCxnSpPr>
            <p:nvPr/>
          </p:nvCxnSpPr>
          <p:spPr>
            <a:xfrm rot="16200000">
              <a:off x="4962110" y="901042"/>
              <a:ext cx="211488" cy="1687617"/>
            </a:xfrm>
            <a:prstGeom prst="bentConnector2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 65"/>
          <p:cNvGrpSpPr/>
          <p:nvPr/>
        </p:nvGrpSpPr>
        <p:grpSpPr>
          <a:xfrm>
            <a:off x="5971916" y="2467532"/>
            <a:ext cx="3979479" cy="1116844"/>
            <a:chOff x="4479637" y="1850536"/>
            <a:chExt cx="2985076" cy="837764"/>
          </a:xfrm>
        </p:grpSpPr>
        <p:sp>
          <p:nvSpPr>
            <p:cNvPr id="60" name="矩形 59"/>
            <p:cNvSpPr/>
            <p:nvPr/>
          </p:nvSpPr>
          <p:spPr>
            <a:xfrm>
              <a:off x="4479637" y="1850536"/>
              <a:ext cx="469516" cy="520131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909976" y="2260084"/>
              <a:ext cx="1554737" cy="42821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9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当期应申报缴纳消费</a:t>
              </a:r>
              <a:r>
                <a:rPr lang="zh-CN" altLang="en-US" sz="1200" dirty="0" smtClean="0"/>
                <a:t>税的烟类应税消费品销售收入</a:t>
              </a:r>
              <a:endParaRPr lang="zh-CN" altLang="en-US" sz="1200" dirty="0"/>
            </a:p>
          </p:txBody>
        </p:sp>
        <p:cxnSp>
          <p:nvCxnSpPr>
            <p:cNvPr id="63" name="肘形连接符 62"/>
            <p:cNvCxnSpPr>
              <a:stCxn id="60" idx="2"/>
              <a:endCxn id="61" idx="1"/>
            </p:cNvCxnSpPr>
            <p:nvPr/>
          </p:nvCxnSpPr>
          <p:spPr>
            <a:xfrm rot="5400000" flipV="1">
              <a:off x="5260289" y="1825111"/>
              <a:ext cx="103839" cy="1195098"/>
            </a:xfrm>
            <a:prstGeom prst="bentConnector2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矩形 66"/>
          <p:cNvSpPr/>
          <p:nvPr/>
        </p:nvSpPr>
        <p:spPr>
          <a:xfrm>
            <a:off x="6631361" y="2452921"/>
            <a:ext cx="602660" cy="70800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/>
            <a:endParaRPr lang="zh-CN" altLang="en-US" sz="32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511959" y="4194531"/>
            <a:ext cx="2161278" cy="25088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/>
            <a:endParaRPr lang="zh-CN" altLang="en-US" sz="32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0" name="组 69"/>
          <p:cNvGrpSpPr/>
          <p:nvPr/>
        </p:nvGrpSpPr>
        <p:grpSpPr>
          <a:xfrm>
            <a:off x="647055" y="1042185"/>
            <a:ext cx="679811" cy="5824871"/>
            <a:chOff x="625395" y="1279564"/>
            <a:chExt cx="509938" cy="4369336"/>
          </a:xfrm>
        </p:grpSpPr>
        <p:sp>
          <p:nvSpPr>
            <p:cNvPr id="71" name="文本框 70"/>
            <p:cNvSpPr txBox="1"/>
            <p:nvPr/>
          </p:nvSpPr>
          <p:spPr>
            <a:xfrm>
              <a:off x="625395" y="2048364"/>
              <a:ext cx="509937" cy="360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填报烟类应税消费品消费税纳税申报表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25396" y="1279564"/>
              <a:ext cx="509937" cy="69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 rot="16200000">
              <a:off x="520134" y="1732588"/>
              <a:ext cx="509937" cy="29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95" name="组 94"/>
          <p:cNvGrpSpPr/>
          <p:nvPr/>
        </p:nvGrpSpPr>
        <p:grpSpPr>
          <a:xfrm>
            <a:off x="1416063" y="1213756"/>
            <a:ext cx="2529386" cy="1185181"/>
            <a:chOff x="1062213" y="910057"/>
            <a:chExt cx="1897336" cy="889025"/>
          </a:xfrm>
        </p:grpSpPr>
        <p:sp>
          <p:nvSpPr>
            <p:cNvPr id="43" name="矩形 42"/>
            <p:cNvSpPr/>
            <p:nvPr/>
          </p:nvSpPr>
          <p:spPr>
            <a:xfrm>
              <a:off x="1789950" y="1664894"/>
              <a:ext cx="1169599" cy="13418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marL="0" marR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62213" y="910057"/>
              <a:ext cx="1200727" cy="42821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1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404040"/>
                  </a:solidFill>
                </a:rPr>
                <a:t>下个月份的</a:t>
              </a:r>
              <a:r>
                <a:rPr lang="en-US" altLang="zh-CN" dirty="0" smtClean="0">
                  <a:solidFill>
                    <a:srgbClr val="404040"/>
                  </a:solidFill>
                </a:rPr>
                <a:t>15</a:t>
              </a:r>
              <a:r>
                <a:rPr lang="zh-CN" altLang="en-US" dirty="0" smtClean="0">
                  <a:solidFill>
                    <a:srgbClr val="404040"/>
                  </a:solidFill>
                </a:rPr>
                <a:t>日前，最迟不超过</a:t>
              </a:r>
              <a:r>
                <a:rPr lang="en-US" altLang="zh-CN" dirty="0" smtClean="0">
                  <a:solidFill>
                    <a:srgbClr val="404040"/>
                  </a:solidFill>
                </a:rPr>
                <a:t>15</a:t>
              </a:r>
              <a:r>
                <a:rPr lang="zh-CN" altLang="en-US" dirty="0" smtClean="0">
                  <a:solidFill>
                    <a:srgbClr val="404040"/>
                  </a:solidFill>
                </a:rPr>
                <a:t>日</a:t>
              </a:r>
              <a:endParaRPr lang="zh-CN" alt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76" name="肘形连接符 75"/>
            <p:cNvCxnSpPr>
              <a:stCxn id="43" idx="1"/>
              <a:endCxn id="44" idx="2"/>
            </p:cNvCxnSpPr>
            <p:nvPr/>
          </p:nvCxnSpPr>
          <p:spPr>
            <a:xfrm rot="10800000">
              <a:off x="1662849" y="1338070"/>
              <a:ext cx="127179" cy="393920"/>
            </a:xfrm>
            <a:prstGeom prst="bentConnector2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 88"/>
          <p:cNvGrpSpPr/>
          <p:nvPr/>
        </p:nvGrpSpPr>
        <p:grpSpPr>
          <a:xfrm>
            <a:off x="3754787" y="2707033"/>
            <a:ext cx="3731750" cy="2593220"/>
            <a:chOff x="2816530" y="2030190"/>
            <a:chExt cx="2799250" cy="1945219"/>
          </a:xfrm>
        </p:grpSpPr>
        <p:sp>
          <p:nvSpPr>
            <p:cNvPr id="78" name="文本框 77"/>
            <p:cNvSpPr txBox="1"/>
            <p:nvPr/>
          </p:nvSpPr>
          <p:spPr>
            <a:xfrm>
              <a:off x="4181620" y="2030190"/>
              <a:ext cx="328295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zh-CN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518561" y="2030190"/>
              <a:ext cx="647955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50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002382" y="2030191"/>
              <a:ext cx="578840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28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034740" y="2194333"/>
              <a:ext cx="501080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4397601" y="2194333"/>
              <a:ext cx="950347" cy="18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kumimoji="1"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500</a:t>
              </a:r>
              <a:r>
                <a:rPr kumimoji="1"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000</a:t>
              </a:r>
              <a:endParaRPr kumimoji="1"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881421" y="2194333"/>
              <a:ext cx="691159" cy="18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695</a:t>
              </a:r>
              <a:r>
                <a:rPr kumimoji="1"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000</a:t>
              </a:r>
              <a:endParaRPr kumimoji="1"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881422" y="2954574"/>
              <a:ext cx="734358" cy="18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723</a:t>
              </a:r>
              <a:r>
                <a:rPr kumimoji="1"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</a:t>
              </a:r>
              <a:endParaRPr kumimoji="1"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954782" y="3135995"/>
              <a:ext cx="647955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345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900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015243" y="3351972"/>
              <a:ext cx="509740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876818" y="3576589"/>
              <a:ext cx="648165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890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816530" y="3783927"/>
              <a:ext cx="708454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890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3783517" y="5617549"/>
            <a:ext cx="94445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lang="zh-CN" altLang="en-US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377</a:t>
            </a:r>
            <a:r>
              <a:rPr kumimoji="1" lang="zh-CN" altLang="en-US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endParaRPr kumimoji="1" lang="zh-CN" altLang="en-US" sz="106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783517" y="5863813"/>
            <a:ext cx="94445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lang="zh-CN" altLang="en-US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377</a:t>
            </a:r>
            <a:r>
              <a:rPr kumimoji="1" lang="zh-CN" altLang="en-US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065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endParaRPr kumimoji="1" lang="zh-CN" altLang="en-US" sz="106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2" grpId="0" bldLvl="0" animBg="1"/>
      <p:bldP spid="47" grpId="0" bldLvl="0" animBg="1"/>
      <p:bldP spid="67" grpId="0" bldLvl="0" animBg="1"/>
      <p:bldP spid="6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08926" y="285728"/>
            <a:ext cx="885831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1951802" y="785794"/>
            <a:ext cx="2143140" cy="57324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23042" y="1500174"/>
            <a:ext cx="78581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税目一览</a:t>
            </a:r>
            <a:endParaRPr lang="zh-CN" altLang="en-US" dirty="0" smtClean="0"/>
          </a:p>
          <a:p>
            <a:pPr algn="ctr"/>
            <a:endParaRPr lang="zh-CN" altLang="en-US" dirty="0"/>
          </a:p>
          <a:p>
            <a:pPr algn="ctr"/>
            <a:r>
              <a:rPr lang="en-US" altLang="zh-CN" b="1" dirty="0"/>
              <a:t>P119</a:t>
            </a:r>
            <a:endParaRPr lang="en-US" altLang="zh-CN" b="1" dirty="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3" name="虚尾箭头 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纳税申报表填制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 descr="扣除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96" y="1063620"/>
            <a:ext cx="7153750" cy="5562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2077911" y="6059922"/>
            <a:ext cx="6007547" cy="28932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70848" y="3110124"/>
            <a:ext cx="34553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endParaRPr kumimoji="1"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17985" y="3444116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135</a:t>
            </a:r>
            <a:r>
              <a:rPr kumimoji="1"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endParaRPr kumimoji="1"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0848" y="3766593"/>
            <a:ext cx="34553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endParaRPr kumimoji="1"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17985" y="4089068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135</a:t>
            </a:r>
            <a:r>
              <a:rPr kumimoji="1"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endParaRPr kumimoji="1"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17985" y="5712963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210</a:t>
            </a:r>
            <a:r>
              <a:rPr kumimoji="1"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kumimoji="1"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</a:t>
            </a:r>
            <a:endParaRPr kumimoji="1"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17985" y="6037002"/>
            <a:ext cx="96749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  <a:r>
              <a:rPr kumimoji="1"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kumimoji="1"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</a:t>
            </a:r>
            <a:endParaRPr kumimoji="1"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 69"/>
          <p:cNvGrpSpPr/>
          <p:nvPr/>
        </p:nvGrpSpPr>
        <p:grpSpPr>
          <a:xfrm>
            <a:off x="647055" y="1042185"/>
            <a:ext cx="679811" cy="5824871"/>
            <a:chOff x="625395" y="1279564"/>
            <a:chExt cx="509938" cy="4369336"/>
          </a:xfrm>
        </p:grpSpPr>
        <p:sp>
          <p:nvSpPr>
            <p:cNvPr id="71" name="文本框 70"/>
            <p:cNvSpPr txBox="1"/>
            <p:nvPr/>
          </p:nvSpPr>
          <p:spPr>
            <a:xfrm>
              <a:off x="625395" y="2048364"/>
              <a:ext cx="509937" cy="360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填报烟类应税消费品消费税纳税申报表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25396" y="1279564"/>
              <a:ext cx="509937" cy="69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 rot="16200000">
              <a:off x="520134" y="1732588"/>
              <a:ext cx="509937" cy="29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 30"/>
          <p:cNvGrpSpPr/>
          <p:nvPr/>
        </p:nvGrpSpPr>
        <p:grpSpPr>
          <a:xfrm>
            <a:off x="1843023" y="1166487"/>
            <a:ext cx="5855308" cy="5321580"/>
            <a:chOff x="1613393" y="874600"/>
            <a:chExt cx="4392167" cy="3991809"/>
          </a:xfrm>
        </p:grpSpPr>
        <p:pic>
          <p:nvPicPr>
            <p:cNvPr id="36" name="图片 35" descr="烟类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393" y="874600"/>
              <a:ext cx="4392167" cy="39918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图片 80" descr="QQ20180309-233207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09" y="1670050"/>
              <a:ext cx="211951" cy="120649"/>
            </a:xfrm>
            <a:prstGeom prst="rect">
              <a:avLst/>
            </a:prstGeom>
          </p:spPr>
        </p:pic>
      </p:grpSp>
      <p:grpSp>
        <p:nvGrpSpPr>
          <p:cNvPr id="2" name="组 1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3" name="虚尾箭头 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纳税申报表填制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283611" y="1950707"/>
            <a:ext cx="1071810" cy="17889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marL="0" marR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05228" y="1681368"/>
            <a:ext cx="2572525" cy="16606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marL="0" marR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02615" y="1899404"/>
            <a:ext cx="2680286" cy="23019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marL="0" marR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" name="组 64"/>
          <p:cNvGrpSpPr/>
          <p:nvPr/>
        </p:nvGrpSpPr>
        <p:grpSpPr>
          <a:xfrm>
            <a:off x="5220430" y="1899711"/>
            <a:ext cx="4630407" cy="1258098"/>
            <a:chOff x="3992908" y="1424604"/>
            <a:chExt cx="3473348" cy="943721"/>
          </a:xfrm>
        </p:grpSpPr>
        <p:sp>
          <p:nvSpPr>
            <p:cNvPr id="49" name="矩形 48"/>
            <p:cNvSpPr/>
            <p:nvPr/>
          </p:nvSpPr>
          <p:spPr>
            <a:xfrm>
              <a:off x="3992908" y="1850536"/>
              <a:ext cx="461830" cy="517789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911519" y="1424604"/>
              <a:ext cx="1554737" cy="42821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9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当期应申报缴纳消费税的烟类应税消费品销售</a:t>
              </a:r>
              <a:r>
                <a:rPr lang="zh-CN" altLang="en-US" sz="1200" dirty="0" smtClean="0"/>
                <a:t>数量</a:t>
              </a:r>
              <a:endParaRPr lang="zh-CN" altLang="en-US" sz="1200" dirty="0"/>
            </a:p>
          </p:txBody>
        </p:sp>
        <p:cxnSp>
          <p:nvCxnSpPr>
            <p:cNvPr id="56" name="肘形连接符 55"/>
            <p:cNvCxnSpPr>
              <a:stCxn id="49" idx="0"/>
              <a:endCxn id="51" idx="1"/>
            </p:cNvCxnSpPr>
            <p:nvPr/>
          </p:nvCxnSpPr>
          <p:spPr>
            <a:xfrm rot="16200000">
              <a:off x="4961919" y="901042"/>
              <a:ext cx="211488" cy="1687617"/>
            </a:xfrm>
            <a:prstGeom prst="bentConnector2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 65"/>
          <p:cNvGrpSpPr/>
          <p:nvPr/>
        </p:nvGrpSpPr>
        <p:grpSpPr>
          <a:xfrm>
            <a:off x="5859044" y="2467530"/>
            <a:ext cx="3989735" cy="1106584"/>
            <a:chOff x="4471944" y="1850535"/>
            <a:chExt cx="2992769" cy="830068"/>
          </a:xfrm>
        </p:grpSpPr>
        <p:sp>
          <p:nvSpPr>
            <p:cNvPr id="60" name="矩形 59"/>
            <p:cNvSpPr/>
            <p:nvPr/>
          </p:nvSpPr>
          <p:spPr>
            <a:xfrm>
              <a:off x="4471944" y="1850535"/>
              <a:ext cx="469515" cy="520131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909976" y="2252387"/>
              <a:ext cx="1554737" cy="42821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9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当期应申报缴纳消费</a:t>
              </a:r>
              <a:r>
                <a:rPr lang="zh-CN" altLang="en-US" sz="1200" dirty="0" smtClean="0"/>
                <a:t>税的烟类应税消费品销售收入</a:t>
              </a:r>
              <a:endParaRPr lang="zh-CN" altLang="en-US" sz="1200" dirty="0"/>
            </a:p>
          </p:txBody>
        </p:sp>
        <p:cxnSp>
          <p:nvCxnSpPr>
            <p:cNvPr id="63" name="肘形连接符 62"/>
            <p:cNvCxnSpPr>
              <a:stCxn id="60" idx="2"/>
              <a:endCxn id="61" idx="1"/>
            </p:cNvCxnSpPr>
            <p:nvPr/>
          </p:nvCxnSpPr>
          <p:spPr>
            <a:xfrm rot="5400000" flipV="1">
              <a:off x="5260336" y="1817252"/>
              <a:ext cx="96218" cy="1203195"/>
            </a:xfrm>
            <a:prstGeom prst="bentConnector2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矩形 66"/>
          <p:cNvSpPr/>
          <p:nvPr/>
        </p:nvSpPr>
        <p:spPr>
          <a:xfrm>
            <a:off x="6505489" y="2450240"/>
            <a:ext cx="646444" cy="7106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/>
            <a:endParaRPr lang="zh-CN" altLang="en-US" sz="32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409343" y="4194531"/>
            <a:ext cx="2140450" cy="25088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/>
            <a:endParaRPr lang="zh-CN" altLang="en-US" sz="32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0" name="组 69"/>
          <p:cNvGrpSpPr/>
          <p:nvPr/>
        </p:nvGrpSpPr>
        <p:grpSpPr>
          <a:xfrm>
            <a:off x="622796" y="1193315"/>
            <a:ext cx="698355" cy="6776737"/>
            <a:chOff x="611485" y="1279564"/>
            <a:chExt cx="523848" cy="5083347"/>
          </a:xfrm>
        </p:grpSpPr>
        <p:sp>
          <p:nvSpPr>
            <p:cNvPr id="71" name="文本框 70"/>
            <p:cNvSpPr txBox="1"/>
            <p:nvPr/>
          </p:nvSpPr>
          <p:spPr>
            <a:xfrm>
              <a:off x="625395" y="2058843"/>
              <a:ext cx="509937" cy="4304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填报烟类应税消费品消费税纳税申报表</a:t>
              </a:r>
              <a:endParaRPr kumimoji="1"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25396" y="1279564"/>
              <a:ext cx="509937" cy="8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</a:t>
              </a:r>
              <a:endParaRPr kumimoji="1"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 rot="16200000">
              <a:off x="529184" y="1770218"/>
              <a:ext cx="509937" cy="34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313447" y="1213756"/>
            <a:ext cx="2529386" cy="1185181"/>
            <a:chOff x="1062213" y="910057"/>
            <a:chExt cx="1897336" cy="889025"/>
          </a:xfrm>
        </p:grpSpPr>
        <p:sp>
          <p:nvSpPr>
            <p:cNvPr id="43" name="矩形 42"/>
            <p:cNvSpPr/>
            <p:nvPr/>
          </p:nvSpPr>
          <p:spPr>
            <a:xfrm>
              <a:off x="1789950" y="1664894"/>
              <a:ext cx="1169599" cy="13418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marL="0" marR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62213" y="910057"/>
              <a:ext cx="1200727" cy="42821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1200" b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404040"/>
                  </a:solidFill>
                </a:rPr>
                <a:t>下个月份的</a:t>
              </a:r>
              <a:r>
                <a:rPr lang="en-US" altLang="zh-CN" dirty="0" smtClean="0">
                  <a:solidFill>
                    <a:srgbClr val="404040"/>
                  </a:solidFill>
                </a:rPr>
                <a:t>15</a:t>
              </a:r>
              <a:r>
                <a:rPr lang="zh-CN" altLang="en-US" dirty="0" smtClean="0">
                  <a:solidFill>
                    <a:srgbClr val="404040"/>
                  </a:solidFill>
                </a:rPr>
                <a:t>日前，最迟不超过</a:t>
              </a:r>
              <a:r>
                <a:rPr lang="en-US" altLang="zh-CN" dirty="0" smtClean="0">
                  <a:solidFill>
                    <a:srgbClr val="404040"/>
                  </a:solidFill>
                </a:rPr>
                <a:t>15</a:t>
              </a:r>
              <a:r>
                <a:rPr lang="zh-CN" altLang="en-US" dirty="0" smtClean="0">
                  <a:solidFill>
                    <a:srgbClr val="404040"/>
                  </a:solidFill>
                </a:rPr>
                <a:t>日</a:t>
              </a:r>
              <a:endParaRPr lang="zh-CN" alt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76" name="肘形连接符 75"/>
            <p:cNvCxnSpPr>
              <a:stCxn id="43" idx="1"/>
              <a:endCxn id="44" idx="2"/>
            </p:cNvCxnSpPr>
            <p:nvPr/>
          </p:nvCxnSpPr>
          <p:spPr>
            <a:xfrm rot="10800000">
              <a:off x="1662658" y="1338070"/>
              <a:ext cx="127179" cy="393920"/>
            </a:xfrm>
            <a:prstGeom prst="bentConnector2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 14"/>
          <p:cNvGrpSpPr/>
          <p:nvPr/>
        </p:nvGrpSpPr>
        <p:grpSpPr>
          <a:xfrm>
            <a:off x="2422168" y="4114662"/>
            <a:ext cx="7428670" cy="612966"/>
            <a:chOff x="1893884" y="3086077"/>
            <a:chExt cx="5572373" cy="459796"/>
          </a:xfrm>
        </p:grpSpPr>
        <p:sp>
          <p:nvSpPr>
            <p:cNvPr id="26" name="矩形 25"/>
            <p:cNvSpPr/>
            <p:nvPr/>
          </p:nvSpPr>
          <p:spPr>
            <a:xfrm>
              <a:off x="1893884" y="3367266"/>
              <a:ext cx="1595967" cy="178607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/>
              <a:endParaRPr lang="zh-CN" altLang="en-US" sz="3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907580" y="3086077"/>
              <a:ext cx="1558677" cy="248165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9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按规定应减</a:t>
              </a:r>
              <a:r>
                <a:rPr lang="zh-CN" altLang="en-US" sz="1200" dirty="0" smtClean="0"/>
                <a:t>征的消费税税额</a:t>
              </a:r>
              <a:endParaRPr lang="zh-CN" altLang="en-US" sz="1200" dirty="0"/>
            </a:p>
          </p:txBody>
        </p:sp>
        <p:cxnSp>
          <p:nvCxnSpPr>
            <p:cNvPr id="6" name="肘形连接符 5"/>
            <p:cNvCxnSpPr>
              <a:stCxn id="26" idx="3"/>
              <a:endCxn id="29" idx="1"/>
            </p:cNvCxnSpPr>
            <p:nvPr/>
          </p:nvCxnSpPr>
          <p:spPr>
            <a:xfrm flipV="1">
              <a:off x="3489839" y="3210501"/>
              <a:ext cx="2417823" cy="246260"/>
            </a:xfrm>
            <a:prstGeom prst="bentConnector3">
              <a:avLst>
                <a:gd name="adj1" fmla="val 49991"/>
              </a:avLst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 13"/>
          <p:cNvGrpSpPr/>
          <p:nvPr/>
        </p:nvGrpSpPr>
        <p:grpSpPr>
          <a:xfrm>
            <a:off x="2407285" y="4745841"/>
            <a:ext cx="7443553" cy="330835"/>
            <a:chOff x="1882720" y="3559535"/>
            <a:chExt cx="5583537" cy="248165"/>
          </a:xfrm>
        </p:grpSpPr>
        <p:sp>
          <p:nvSpPr>
            <p:cNvPr id="37" name="矩形 36"/>
            <p:cNvSpPr/>
            <p:nvPr/>
          </p:nvSpPr>
          <p:spPr>
            <a:xfrm>
              <a:off x="1882720" y="3587011"/>
              <a:ext cx="1604011" cy="192201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/>
              <a:endParaRPr lang="zh-CN" altLang="en-US" sz="3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906037" y="3559535"/>
              <a:ext cx="1560220" cy="248165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9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/>
                <a:t>等于上期“期末未缴数额”</a:t>
              </a:r>
              <a:endParaRPr lang="zh-CN" altLang="en-US" sz="1200" dirty="0"/>
            </a:p>
          </p:txBody>
        </p:sp>
        <p:cxnSp>
          <p:nvCxnSpPr>
            <p:cNvPr id="13" name="直线连接符 12"/>
            <p:cNvCxnSpPr>
              <a:stCxn id="37" idx="3"/>
              <a:endCxn id="38" idx="1"/>
            </p:cNvCxnSpPr>
            <p:nvPr/>
          </p:nvCxnSpPr>
          <p:spPr>
            <a:xfrm>
              <a:off x="3486731" y="3683112"/>
              <a:ext cx="2419728" cy="953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 20"/>
          <p:cNvGrpSpPr/>
          <p:nvPr/>
        </p:nvGrpSpPr>
        <p:grpSpPr>
          <a:xfrm>
            <a:off x="2405227" y="5062591"/>
            <a:ext cx="7432784" cy="683561"/>
            <a:chOff x="1881176" y="3797135"/>
            <a:chExt cx="5575459" cy="512751"/>
          </a:xfrm>
        </p:grpSpPr>
        <p:sp>
          <p:nvSpPr>
            <p:cNvPr id="45" name="矩形 44"/>
            <p:cNvSpPr/>
            <p:nvPr/>
          </p:nvSpPr>
          <p:spPr>
            <a:xfrm>
              <a:off x="1881176" y="3797135"/>
              <a:ext cx="1605555" cy="189895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/>
              <a:endParaRPr lang="zh-CN" altLang="en-US" sz="3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914114" y="3881670"/>
              <a:ext cx="1542521" cy="42821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9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/>
                <a:t>本期实际缴纳入库的前期消费税额</a:t>
              </a:r>
              <a:endParaRPr lang="zh-CN" altLang="en-US" sz="1200" dirty="0"/>
            </a:p>
          </p:txBody>
        </p:sp>
        <p:cxnSp>
          <p:nvCxnSpPr>
            <p:cNvPr id="18" name="肘形连接符 17"/>
            <p:cNvCxnSpPr>
              <a:stCxn id="45" idx="3"/>
              <a:endCxn id="46" idx="1"/>
            </p:cNvCxnSpPr>
            <p:nvPr/>
          </p:nvCxnSpPr>
          <p:spPr>
            <a:xfrm>
              <a:off x="3486981" y="3892598"/>
              <a:ext cx="2427349" cy="203391"/>
            </a:xfrm>
            <a:prstGeom prst="bentConnector3">
              <a:avLst>
                <a:gd name="adj1" fmla="val 50005"/>
              </a:avLst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 23"/>
          <p:cNvGrpSpPr/>
          <p:nvPr/>
        </p:nvGrpSpPr>
        <p:grpSpPr>
          <a:xfrm>
            <a:off x="1077408" y="4233878"/>
            <a:ext cx="2216380" cy="1348655"/>
            <a:chOff x="1039092" y="3175503"/>
            <a:chExt cx="1662545" cy="1011649"/>
          </a:xfrm>
        </p:grpSpPr>
        <p:sp>
          <p:nvSpPr>
            <p:cNvPr id="52" name="矩形 51"/>
            <p:cNvSpPr/>
            <p:nvPr/>
          </p:nvSpPr>
          <p:spPr>
            <a:xfrm>
              <a:off x="2052813" y="4007259"/>
              <a:ext cx="648824" cy="179893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/>
              <a:endParaRPr lang="zh-CN" altLang="en-US" sz="3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39092" y="3175503"/>
              <a:ext cx="827469" cy="787841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kumimoji="1" sz="9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申报前已预先缴纳入库属于本期的消费税额</a:t>
              </a:r>
              <a:endParaRPr lang="zh-CN" altLang="en-US" sz="1200" dirty="0"/>
            </a:p>
          </p:txBody>
        </p:sp>
        <p:cxnSp>
          <p:nvCxnSpPr>
            <p:cNvPr id="23" name="肘形连接符 22"/>
            <p:cNvCxnSpPr>
              <a:stCxn id="53" idx="3"/>
              <a:endCxn id="52" idx="1"/>
            </p:cNvCxnSpPr>
            <p:nvPr/>
          </p:nvCxnSpPr>
          <p:spPr>
            <a:xfrm>
              <a:off x="1866608" y="3569650"/>
              <a:ext cx="186243" cy="527767"/>
            </a:xfrm>
            <a:prstGeom prst="bentConnector3">
              <a:avLst>
                <a:gd name="adj1" fmla="val 50203"/>
              </a:avLst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 31"/>
          <p:cNvGrpSpPr/>
          <p:nvPr/>
        </p:nvGrpSpPr>
        <p:grpSpPr>
          <a:xfrm>
            <a:off x="3639862" y="2707033"/>
            <a:ext cx="3746171" cy="3412049"/>
            <a:chOff x="2961233" y="2030190"/>
            <a:chExt cx="2810067" cy="2559437"/>
          </a:xfrm>
        </p:grpSpPr>
        <p:grpSp>
          <p:nvGrpSpPr>
            <p:cNvPr id="57" name="组 56"/>
            <p:cNvGrpSpPr/>
            <p:nvPr/>
          </p:nvGrpSpPr>
          <p:grpSpPr>
            <a:xfrm>
              <a:off x="2972050" y="2030190"/>
              <a:ext cx="2799250" cy="1945219"/>
              <a:chOff x="2816530" y="2030190"/>
              <a:chExt cx="2799250" cy="1945219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4181620" y="2030190"/>
                <a:ext cx="32829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zh-CN" sz="1065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4518561" y="2030190"/>
                <a:ext cx="64795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5002382" y="2030191"/>
                <a:ext cx="57884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28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034740" y="2194333"/>
                <a:ext cx="50108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4397601" y="2194333"/>
                <a:ext cx="950347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500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881421" y="2194333"/>
                <a:ext cx="691159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695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4881422" y="2954574"/>
                <a:ext cx="734358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723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2954782" y="3135995"/>
                <a:ext cx="64795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345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900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3015243" y="3351972"/>
                <a:ext cx="50974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2894484" y="3576589"/>
                <a:ext cx="630499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890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816530" y="3783927"/>
                <a:ext cx="708454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890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2961233" y="4213418"/>
              <a:ext cx="708454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2961233" y="4398145"/>
              <a:ext cx="708454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1843023" y="1166487"/>
            <a:ext cx="5855308" cy="5321580"/>
            <a:chOff x="1613393" y="874600"/>
            <a:chExt cx="4392167" cy="3991809"/>
          </a:xfrm>
        </p:grpSpPr>
        <p:pic>
          <p:nvPicPr>
            <p:cNvPr id="48" name="图片 47" descr="烟类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393" y="874600"/>
              <a:ext cx="4392167" cy="39918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9" name="图片 88" descr="QQ20180309-233207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09" y="1670050"/>
              <a:ext cx="211951" cy="120649"/>
            </a:xfrm>
            <a:prstGeom prst="rect">
              <a:avLst/>
            </a:prstGeom>
          </p:spPr>
        </p:pic>
      </p:grpSp>
      <p:grpSp>
        <p:nvGrpSpPr>
          <p:cNvPr id="2" name="组 1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3" name="虚尾箭头 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纳税申报表填制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2411876" y="5631678"/>
            <a:ext cx="2155550" cy="24244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marL="0" marR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0" name="组 109"/>
          <p:cNvGrpSpPr/>
          <p:nvPr/>
        </p:nvGrpSpPr>
        <p:grpSpPr>
          <a:xfrm>
            <a:off x="2065953" y="2460698"/>
            <a:ext cx="5074471" cy="3261410"/>
            <a:chOff x="1549707" y="1845410"/>
            <a:chExt cx="3806448" cy="2446440"/>
          </a:xfrm>
        </p:grpSpPr>
        <p:grpSp>
          <p:nvGrpSpPr>
            <p:cNvPr id="35" name="组 34"/>
            <p:cNvGrpSpPr/>
            <p:nvPr/>
          </p:nvGrpSpPr>
          <p:grpSpPr>
            <a:xfrm>
              <a:off x="1802576" y="1845410"/>
              <a:ext cx="3553579" cy="2346234"/>
              <a:chOff x="1802576" y="1845410"/>
              <a:chExt cx="3553579" cy="2346234"/>
            </a:xfrm>
          </p:grpSpPr>
          <p:grpSp>
            <p:nvGrpSpPr>
              <p:cNvPr id="33" name="组 32"/>
              <p:cNvGrpSpPr/>
              <p:nvPr/>
            </p:nvGrpSpPr>
            <p:grpSpPr>
              <a:xfrm>
                <a:off x="4864267" y="1845410"/>
                <a:ext cx="491888" cy="1281338"/>
                <a:chOff x="4864267" y="1845410"/>
                <a:chExt cx="491888" cy="1281338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4864268" y="1845410"/>
                  <a:ext cx="491887" cy="1281338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  <a:noAutofit/>
                </a:bodyPr>
                <a:lstStyle/>
                <a:p>
                  <a:pPr marL="0" marR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53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4864267" y="2976467"/>
                  <a:ext cx="491887" cy="150279"/>
                </a:xfrm>
                <a:prstGeom prst="rect">
                  <a:avLst/>
                </a:prstGeom>
                <a:pattFill prst="ltDnDiag">
                  <a:fgClr>
                    <a:srgbClr val="FF0000"/>
                  </a:fgClr>
                  <a:bgClr>
                    <a:schemeClr val="bg1"/>
                  </a:bgClr>
                </a:pattFill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  <a:noAutofit/>
                </a:bodyPr>
                <a:lstStyle/>
                <a:p>
                  <a:pPr marL="0" marR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53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4" name="组 33"/>
              <p:cNvGrpSpPr/>
              <p:nvPr/>
            </p:nvGrpSpPr>
            <p:grpSpPr>
              <a:xfrm>
                <a:off x="1802576" y="3152489"/>
                <a:ext cx="797606" cy="1039155"/>
                <a:chOff x="1802576" y="3152489"/>
                <a:chExt cx="797606" cy="1039155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1802576" y="3152489"/>
                  <a:ext cx="790992" cy="172672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  <a:noAutofit/>
                </a:bodyPr>
                <a:lstStyle/>
                <a:p>
                  <a:pPr marL="0" marR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1809190" y="3370764"/>
                  <a:ext cx="790992" cy="172672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  <a:noAutofit/>
                </a:bodyPr>
                <a:lstStyle/>
                <a:p>
                  <a:pPr marL="0" marR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1809190" y="4018972"/>
                  <a:ext cx="790992" cy="172672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    <a:noAutofit/>
                </a:bodyPr>
                <a:lstStyle/>
                <a:p>
                  <a:pPr marL="0" marR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41" name="组 40"/>
            <p:cNvGrpSpPr/>
            <p:nvPr/>
          </p:nvGrpSpPr>
          <p:grpSpPr>
            <a:xfrm>
              <a:off x="1549707" y="2915098"/>
              <a:ext cx="346373" cy="1376752"/>
              <a:chOff x="1549707" y="2915098"/>
              <a:chExt cx="346373" cy="1376752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1549707" y="2915098"/>
                <a:ext cx="346373" cy="530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4000" b="1" dirty="0" smtClean="0">
                    <a:solidFill>
                      <a:srgbClr val="FF0000"/>
                    </a:solidFill>
                  </a:rPr>
                  <a:t>-</a:t>
                </a:r>
                <a:endParaRPr kumimoji="1" lang="zh-CN" alt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549707" y="3120138"/>
                <a:ext cx="346373" cy="530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4000" b="1" dirty="0" smtClean="0">
                    <a:solidFill>
                      <a:srgbClr val="FF0000"/>
                    </a:solidFill>
                  </a:rPr>
                  <a:t>-</a:t>
                </a:r>
                <a:endParaRPr kumimoji="1" lang="zh-CN" alt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549707" y="3761701"/>
                <a:ext cx="346373" cy="530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4000" b="1" dirty="0" smtClean="0">
                    <a:solidFill>
                      <a:srgbClr val="FF0000"/>
                    </a:solidFill>
                  </a:rPr>
                  <a:t>-</a:t>
                </a:r>
                <a:endParaRPr kumimoji="1" lang="zh-CN" altLang="en-US" sz="4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0" name="组 89"/>
          <p:cNvGrpSpPr/>
          <p:nvPr/>
        </p:nvGrpSpPr>
        <p:grpSpPr>
          <a:xfrm>
            <a:off x="3639862" y="2707033"/>
            <a:ext cx="3746171" cy="3412049"/>
            <a:chOff x="2961233" y="2030190"/>
            <a:chExt cx="2810067" cy="2559437"/>
          </a:xfrm>
        </p:grpSpPr>
        <p:grpSp>
          <p:nvGrpSpPr>
            <p:cNvPr id="91" name="组 90"/>
            <p:cNvGrpSpPr/>
            <p:nvPr/>
          </p:nvGrpSpPr>
          <p:grpSpPr>
            <a:xfrm>
              <a:off x="2972050" y="2030190"/>
              <a:ext cx="2799250" cy="1945219"/>
              <a:chOff x="2816530" y="2030190"/>
              <a:chExt cx="2799250" cy="1945219"/>
            </a:xfrm>
          </p:grpSpPr>
          <p:sp>
            <p:nvSpPr>
              <p:cNvPr id="94" name="文本框 93"/>
              <p:cNvSpPr txBox="1"/>
              <p:nvPr/>
            </p:nvSpPr>
            <p:spPr>
              <a:xfrm>
                <a:off x="4181620" y="2030190"/>
                <a:ext cx="32829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zh-CN" sz="1065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4518561" y="2030190"/>
                <a:ext cx="64795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5002382" y="2030191"/>
                <a:ext cx="57884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28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4034740" y="2194333"/>
                <a:ext cx="50108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4397601" y="2194333"/>
                <a:ext cx="950347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500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4881421" y="2194333"/>
                <a:ext cx="691159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695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4881422" y="2954574"/>
                <a:ext cx="734358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723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2954782" y="3135995"/>
                <a:ext cx="64795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345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900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3015243" y="3351972"/>
                <a:ext cx="50974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2894484" y="3576589"/>
                <a:ext cx="630499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890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2816530" y="3783927"/>
                <a:ext cx="708454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890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2961233" y="4213418"/>
              <a:ext cx="708454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961233" y="4398145"/>
              <a:ext cx="708454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7683599" y="1755059"/>
            <a:ext cx="3018352" cy="2678239"/>
            <a:chOff x="6342303" y="1547007"/>
            <a:chExt cx="2264118" cy="2008993"/>
          </a:xfrm>
        </p:grpSpPr>
        <p:cxnSp>
          <p:nvCxnSpPr>
            <p:cNvPr id="9" name="直线连接符 8"/>
            <p:cNvCxnSpPr/>
            <p:nvPr/>
          </p:nvCxnSpPr>
          <p:spPr>
            <a:xfrm>
              <a:off x="6400510" y="1608666"/>
              <a:ext cx="2047394" cy="1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线连接符 104"/>
            <p:cNvCxnSpPr/>
            <p:nvPr/>
          </p:nvCxnSpPr>
          <p:spPr>
            <a:xfrm flipV="1">
              <a:off x="6369722" y="3071092"/>
              <a:ext cx="2151304" cy="1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7416230" y="1604744"/>
              <a:ext cx="282" cy="1951256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7365999" y="1547007"/>
              <a:ext cx="1135786" cy="48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本期应纳税额合计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723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6342304" y="1911434"/>
              <a:ext cx="1120390" cy="48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本期准予扣除税额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45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900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342303" y="2340608"/>
              <a:ext cx="1185435" cy="41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本期减（免）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税额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</a:t>
              </a:r>
              <a:endParaRPr kumimoji="1" lang="zh-CN" altLang="zh-CN" sz="12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6441711" y="2684160"/>
              <a:ext cx="905527" cy="41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本期预缴税额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</a:t>
              </a:r>
              <a:endParaRPr kumimoji="1" lang="zh-CN" altLang="zh-CN" sz="12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7342909" y="3119319"/>
              <a:ext cx="1263512" cy="41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本期应补（退）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税额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 69"/>
          <p:cNvGrpSpPr/>
          <p:nvPr/>
        </p:nvGrpSpPr>
        <p:grpSpPr>
          <a:xfrm>
            <a:off x="647055" y="1042185"/>
            <a:ext cx="679811" cy="5824871"/>
            <a:chOff x="625395" y="1279564"/>
            <a:chExt cx="509938" cy="4369336"/>
          </a:xfrm>
        </p:grpSpPr>
        <p:sp>
          <p:nvSpPr>
            <p:cNvPr id="8" name="文本框 7"/>
            <p:cNvSpPr txBox="1"/>
            <p:nvPr/>
          </p:nvSpPr>
          <p:spPr>
            <a:xfrm>
              <a:off x="625395" y="2048364"/>
              <a:ext cx="509937" cy="360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填报烟类应税消费品消费税纳税申报表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25396" y="1279564"/>
              <a:ext cx="509937" cy="69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520134" y="1732588"/>
              <a:ext cx="509937" cy="29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1843023" y="1166487"/>
            <a:ext cx="5855308" cy="5321580"/>
            <a:chOff x="1613393" y="874600"/>
            <a:chExt cx="4392167" cy="3991809"/>
          </a:xfrm>
        </p:grpSpPr>
        <p:pic>
          <p:nvPicPr>
            <p:cNvPr id="48" name="图片 47" descr="烟类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393" y="874600"/>
              <a:ext cx="4392167" cy="39918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图片 38" descr="QQ20180309-233207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09" y="1670050"/>
              <a:ext cx="211951" cy="120649"/>
            </a:xfrm>
            <a:prstGeom prst="rect">
              <a:avLst/>
            </a:prstGeom>
          </p:spPr>
        </p:pic>
      </p:grpSp>
      <p:grpSp>
        <p:nvGrpSpPr>
          <p:cNvPr id="2" name="组 1"/>
          <p:cNvGrpSpPr/>
          <p:nvPr/>
        </p:nvGrpSpPr>
        <p:grpSpPr>
          <a:xfrm>
            <a:off x="4917890" y="534"/>
            <a:ext cx="4809662" cy="997030"/>
            <a:chOff x="3378552" y="-1"/>
            <a:chExt cx="3607810" cy="747889"/>
          </a:xfrm>
        </p:grpSpPr>
        <p:sp>
          <p:nvSpPr>
            <p:cNvPr id="3" name="虚尾箭头 2"/>
            <p:cNvSpPr/>
            <p:nvPr/>
          </p:nvSpPr>
          <p:spPr>
            <a:xfrm>
              <a:off x="3811485" y="-1"/>
              <a:ext cx="3117071" cy="747889"/>
            </a:xfrm>
            <a:prstGeom prst="stripedRightArrow">
              <a:avLst/>
            </a:prstGeom>
            <a:solidFill>
              <a:srgbClr val="323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230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378552" y="126912"/>
              <a:ext cx="3607810" cy="437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纳税申报表填制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411875" y="5876592"/>
            <a:ext cx="2133759" cy="218991"/>
          </a:xfrm>
          <a:prstGeom prst="rect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<a:noAutofit/>
          </a:bodyPr>
          <a:lstStyle/>
          <a:p>
            <a:pPr marL="0" marR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2051270" y="4747430"/>
            <a:ext cx="2494364" cy="1187621"/>
            <a:chOff x="1538693" y="3560727"/>
            <a:chExt cx="1871065" cy="890855"/>
          </a:xfrm>
        </p:grpSpPr>
        <p:sp>
          <p:nvSpPr>
            <p:cNvPr id="58" name="矩形 57"/>
            <p:cNvSpPr/>
            <p:nvPr/>
          </p:nvSpPr>
          <p:spPr>
            <a:xfrm>
              <a:off x="1809190" y="3595379"/>
              <a:ext cx="1600568" cy="176135"/>
            </a:xfrm>
            <a:prstGeom prst="rect">
              <a:avLst/>
            </a:prstGeom>
            <a:noFill/>
            <a:ln w="12700" cap="flat" cmpd="sng" algn="ctr">
              <a:solidFill>
                <a:srgbClr val="C55A1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marL="0" marR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17830" y="4217393"/>
              <a:ext cx="1591928" cy="185273"/>
            </a:xfrm>
            <a:prstGeom prst="rect">
              <a:avLst/>
            </a:prstGeom>
            <a:noFill/>
            <a:ln w="12700" cap="flat" cmpd="sng" algn="ctr">
              <a:solidFill>
                <a:srgbClr val="C55A1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marL="0" marR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38693" y="4075286"/>
              <a:ext cx="346373" cy="37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665" b="1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kumimoji="1" lang="zh-CN" altLang="en-US" sz="2665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00551" y="3802718"/>
              <a:ext cx="1601510" cy="168918"/>
            </a:xfrm>
            <a:prstGeom prst="rect">
              <a:avLst/>
            </a:prstGeom>
            <a:noFill/>
            <a:ln w="12700" cap="flat" cmpd="sng" algn="ctr">
              <a:solidFill>
                <a:srgbClr val="C55A1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00" tIns="60950" rIns="121900" bIns="60950" numCol="1" spcCol="0" rtlCol="0" fromWordArt="0" anchor="ctr" anchorCtr="0" forceAA="0" compatLnSpc="1">
              <a:noAutofit/>
            </a:bodyPr>
            <a:lstStyle/>
            <a:p>
              <a:pPr marL="0" marR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49707" y="3560727"/>
              <a:ext cx="346373" cy="53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000" b="1" dirty="0" smtClean="0">
                  <a:solidFill>
                    <a:srgbClr val="C55A11"/>
                  </a:solidFill>
                </a:rPr>
                <a:t>-</a:t>
              </a:r>
              <a:endParaRPr kumimoji="1" lang="zh-CN" altLang="en-US" sz="4000" b="1" dirty="0">
                <a:solidFill>
                  <a:srgbClr val="C55A11"/>
                </a:solidFill>
              </a:endParaRP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3639862" y="2707033"/>
            <a:ext cx="3746171" cy="3412049"/>
            <a:chOff x="2961233" y="2030190"/>
            <a:chExt cx="2810067" cy="2559437"/>
          </a:xfrm>
        </p:grpSpPr>
        <p:grpSp>
          <p:nvGrpSpPr>
            <p:cNvPr id="42" name="组 41"/>
            <p:cNvGrpSpPr/>
            <p:nvPr/>
          </p:nvGrpSpPr>
          <p:grpSpPr>
            <a:xfrm>
              <a:off x="2972050" y="2030190"/>
              <a:ext cx="2799250" cy="1945219"/>
              <a:chOff x="2816530" y="2030190"/>
              <a:chExt cx="2799250" cy="1945219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4181620" y="2030190"/>
                <a:ext cx="32829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zh-CN" sz="1065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518561" y="2030190"/>
                <a:ext cx="64795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002382" y="2030191"/>
                <a:ext cx="57884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28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034740" y="2194333"/>
                <a:ext cx="50108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4397601" y="2194333"/>
                <a:ext cx="950347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500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4881421" y="2194333"/>
                <a:ext cx="691159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695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881422" y="2954574"/>
                <a:ext cx="734358" cy="18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723</a:t>
                </a:r>
                <a:r>
                  <a:rPr kumimoji="1" lang="zh-CN" altLang="en-US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300</a:t>
                </a:r>
                <a:endParaRPr kumimoji="1"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2954782" y="3135995"/>
                <a:ext cx="647955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345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900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3015243" y="3351972"/>
                <a:ext cx="509740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2894484" y="3576589"/>
                <a:ext cx="630499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890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2816530" y="3783927"/>
                <a:ext cx="708454" cy="19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890</a:t>
                </a:r>
                <a:r>
                  <a:rPr kumimoji="1" lang="zh-CN" altLang="en-US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kumimoji="1" lang="en-US" altLang="zh-CN" sz="1065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</a:t>
                </a:r>
                <a:endParaRPr kumimoji="1" lang="zh-CN" altLang="en-US" sz="10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961233" y="4213418"/>
              <a:ext cx="708454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61233" y="4398145"/>
              <a:ext cx="708454" cy="19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065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zh-CN" altLang="en-US" sz="10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5" name="组 64"/>
          <p:cNvGrpSpPr/>
          <p:nvPr/>
        </p:nvGrpSpPr>
        <p:grpSpPr>
          <a:xfrm>
            <a:off x="7669201" y="1833849"/>
            <a:ext cx="2994732" cy="2385227"/>
            <a:chOff x="6365394" y="1604744"/>
            <a:chExt cx="2222365" cy="1789620"/>
          </a:xfrm>
        </p:grpSpPr>
        <p:sp>
          <p:nvSpPr>
            <p:cNvPr id="78" name="文本框 77"/>
            <p:cNvSpPr txBox="1"/>
            <p:nvPr/>
          </p:nvSpPr>
          <p:spPr>
            <a:xfrm>
              <a:off x="7366000" y="2849924"/>
              <a:ext cx="1074209" cy="41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期末未缴税额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66" name="直线连接符 65"/>
            <p:cNvCxnSpPr/>
            <p:nvPr/>
          </p:nvCxnSpPr>
          <p:spPr>
            <a:xfrm>
              <a:off x="6400510" y="1608666"/>
              <a:ext cx="2047394" cy="1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66"/>
            <p:cNvCxnSpPr/>
            <p:nvPr/>
          </p:nvCxnSpPr>
          <p:spPr>
            <a:xfrm flipV="1">
              <a:off x="6372549" y="2794074"/>
              <a:ext cx="2151304" cy="1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/>
            <p:cNvCxnSpPr/>
            <p:nvPr/>
          </p:nvCxnSpPr>
          <p:spPr>
            <a:xfrm>
              <a:off x="7416230" y="1604744"/>
              <a:ext cx="282" cy="178962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本框 68"/>
            <p:cNvSpPr txBox="1"/>
            <p:nvPr/>
          </p:nvSpPr>
          <p:spPr>
            <a:xfrm>
              <a:off x="7365999" y="1662462"/>
              <a:ext cx="1074210" cy="41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期初未缴税额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90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000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366005" y="2026889"/>
              <a:ext cx="1221754" cy="41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本期应补（退）税额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377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400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365394" y="2402184"/>
              <a:ext cx="1185435" cy="41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本期缴纳前期税额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90</a:t>
              </a:r>
              <a:r>
                <a:rPr kumimoji="1" lang="zh-CN" altLang="en-US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12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000</a:t>
              </a:r>
              <a:endParaRPr kumimoji="1" lang="en-US" altLang="zh-CN" sz="12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646831" y="188463"/>
            <a:ext cx="4752232" cy="7507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消费税征收</a:t>
            </a:r>
            <a:r>
              <a:rPr lang="zh-CN" altLang="en-US" sz="3600" b="1" noProof="1">
                <a:solidFill>
                  <a:srgbClr val="071D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3600" b="1" noProof="1">
              <a:solidFill>
                <a:srgbClr val="071D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 69"/>
          <p:cNvGrpSpPr/>
          <p:nvPr/>
        </p:nvGrpSpPr>
        <p:grpSpPr>
          <a:xfrm>
            <a:off x="647055" y="1042185"/>
            <a:ext cx="679811" cy="5824871"/>
            <a:chOff x="625395" y="1279564"/>
            <a:chExt cx="509938" cy="4369336"/>
          </a:xfrm>
        </p:grpSpPr>
        <p:sp>
          <p:nvSpPr>
            <p:cNvPr id="8" name="文本框 7"/>
            <p:cNvSpPr txBox="1"/>
            <p:nvPr/>
          </p:nvSpPr>
          <p:spPr>
            <a:xfrm>
              <a:off x="625395" y="2048364"/>
              <a:ext cx="509937" cy="360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填报烟类应税消费品消费税纳税申报表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25396" y="1279564"/>
              <a:ext cx="509937" cy="69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520134" y="1732588"/>
              <a:ext cx="509937" cy="29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zh-CN" altLang="en-US" sz="2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45180" y="2813543"/>
            <a:ext cx="5499735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7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THANK YOU</a:t>
            </a:r>
            <a:endParaRPr lang="zh-CN" altLang="en-US" sz="7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65984" y="571480"/>
            <a:ext cx="1049383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2166116" y="571480"/>
            <a:ext cx="1643074" cy="56436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37290" y="1571612"/>
            <a:ext cx="78581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税目一览</a:t>
            </a:r>
            <a:endParaRPr lang="zh-CN" altLang="en-US" dirty="0" smtClean="0"/>
          </a:p>
          <a:p>
            <a:pPr algn="ctr"/>
            <a:endParaRPr lang="zh-CN" altLang="en-US" dirty="0"/>
          </a:p>
          <a:p>
            <a:pPr algn="ctr"/>
            <a:r>
              <a:rPr lang="en-US" altLang="zh-CN" b="1" dirty="0">
                <a:sym typeface="+mn-ea"/>
              </a:rPr>
              <a:t>P119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064" r="476"/>
          <a:stretch>
            <a:fillRect/>
          </a:stretch>
        </p:blipFill>
        <p:spPr bwMode="auto">
          <a:xfrm>
            <a:off x="1165984" y="214290"/>
            <a:ext cx="107157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3"/>
          <p:cNvSpPr/>
          <p:nvPr/>
        </p:nvSpPr>
        <p:spPr>
          <a:xfrm>
            <a:off x="1308860" y="428604"/>
            <a:ext cx="2500330" cy="2428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7290" y="500042"/>
            <a:ext cx="78581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税目一览</a:t>
            </a:r>
            <a:endParaRPr lang="zh-CN" altLang="en-US" dirty="0" smtClean="0"/>
          </a:p>
          <a:p>
            <a:pPr algn="ctr"/>
            <a:endParaRPr lang="zh-CN" altLang="en-US" dirty="0"/>
          </a:p>
          <a:p>
            <a:pPr algn="ctr"/>
            <a:r>
              <a:rPr lang="en-US" altLang="zh-CN" b="1" dirty="0">
                <a:sym typeface="+mn-ea"/>
              </a:rPr>
              <a:t>P119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4726940" y="3179445"/>
            <a:ext cx="2345690" cy="499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消费税征税环节</a:t>
            </a:r>
            <a:endParaRPr lang="zh-CN" altLang="en-US" dirty="0"/>
          </a:p>
        </p:txBody>
      </p:sp>
      <p:sp>
        <p:nvSpPr>
          <p:cNvPr id="3" name="右箭头 2"/>
          <p:cNvSpPr/>
          <p:nvPr/>
        </p:nvSpPr>
        <p:spPr>
          <a:xfrm>
            <a:off x="478155" y="4653280"/>
            <a:ext cx="11304905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550545" y="3717290"/>
            <a:ext cx="3216910" cy="720090"/>
          </a:xfrm>
          <a:prstGeom prst="wedgeRoundRectCallout">
            <a:avLst>
              <a:gd name="adj1" fmla="val -4994"/>
              <a:gd name="adj2" fmla="val 8324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</a:rPr>
              <a:t>生产、委托加工、进口</a:t>
            </a:r>
            <a:endParaRPr lang="zh-CN" altLang="en-US" sz="20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656580" y="3786505"/>
            <a:ext cx="1734185" cy="720090"/>
          </a:xfrm>
          <a:prstGeom prst="wedgeRoundRectCallout">
            <a:avLst>
              <a:gd name="adj1" fmla="val 4283"/>
              <a:gd name="adj2" fmla="val 804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</a:rPr>
              <a:t>批发</a:t>
            </a:r>
            <a:endParaRPr lang="zh-CN" altLang="en-US" sz="20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407525" y="3786505"/>
            <a:ext cx="1734185" cy="720090"/>
          </a:xfrm>
          <a:prstGeom prst="wedgeRoundRectCallout">
            <a:avLst>
              <a:gd name="adj1" fmla="val 4283"/>
              <a:gd name="adj2" fmla="val 804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</a:rPr>
              <a:t>零售</a:t>
            </a:r>
            <a:endParaRPr lang="zh-CN" altLang="en-US" sz="20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0545" y="5157470"/>
            <a:ext cx="3096260" cy="136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000"/>
              <a:t>除</a:t>
            </a:r>
            <a:r>
              <a:rPr lang="zh-CN" altLang="en-US" sz="2000">
                <a:solidFill>
                  <a:srgbClr val="FFFF00"/>
                </a:solidFill>
              </a:rPr>
              <a:t>贵重金银首饰外</a:t>
            </a:r>
            <a:r>
              <a:rPr lang="zh-CN" altLang="en-US" sz="2000"/>
              <a:t>的其余各类应税消费品</a:t>
            </a:r>
            <a:endParaRPr lang="zh-CN" altLang="en-US" sz="2000"/>
          </a:p>
          <a:p>
            <a:pPr algn="l"/>
            <a:r>
              <a:rPr lang="zh-CN" altLang="en-US" sz="2000"/>
              <a:t>包括卷烟、豪华小汽车</a:t>
            </a:r>
            <a:endParaRPr lang="zh-CN" altLang="en-US" sz="2000"/>
          </a:p>
        </p:txBody>
      </p:sp>
      <p:sp>
        <p:nvSpPr>
          <p:cNvPr id="12" name="矩形 11"/>
          <p:cNvSpPr/>
          <p:nvPr/>
        </p:nvSpPr>
        <p:spPr>
          <a:xfrm>
            <a:off x="5662930" y="5157470"/>
            <a:ext cx="1785620" cy="136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rgbClr val="FFFF00"/>
                </a:solidFill>
              </a:rPr>
              <a:t>卷烟</a:t>
            </a:r>
            <a:endParaRPr lang="zh-CN" altLang="en-US" sz="2000">
              <a:solidFill>
                <a:srgbClr val="FFFF00"/>
              </a:solidFill>
            </a:endParaRPr>
          </a:p>
          <a:p>
            <a:pPr algn="ctr"/>
            <a:r>
              <a:rPr lang="zh-CN" altLang="en-US" sz="2000"/>
              <a:t>（第二次征税）</a:t>
            </a:r>
            <a:endParaRPr lang="zh-CN" altLang="en-US" sz="2000"/>
          </a:p>
        </p:txBody>
      </p:sp>
      <p:sp>
        <p:nvSpPr>
          <p:cNvPr id="13" name="矩形 12"/>
          <p:cNvSpPr/>
          <p:nvPr/>
        </p:nvSpPr>
        <p:spPr>
          <a:xfrm>
            <a:off x="9423400" y="5157470"/>
            <a:ext cx="1785620" cy="136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rgbClr val="FFFF00"/>
                </a:solidFill>
              </a:rPr>
              <a:t>贵重金银首饰、</a:t>
            </a:r>
            <a:endParaRPr lang="zh-CN" altLang="en-US" sz="2000"/>
          </a:p>
          <a:p>
            <a:pPr algn="ctr"/>
            <a:r>
              <a:rPr lang="zh-CN" altLang="en-US" sz="2000">
                <a:solidFill>
                  <a:srgbClr val="FFFF00"/>
                </a:solidFill>
              </a:rPr>
              <a:t>豪华小汽车</a:t>
            </a:r>
            <a:endParaRPr lang="zh-CN" altLang="en-US" sz="2000"/>
          </a:p>
          <a:p>
            <a:pPr algn="ctr"/>
            <a:r>
              <a:rPr lang="zh-CN" altLang="en-US" sz="2000"/>
              <a:t>（第二次征税）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720415" y="396746"/>
            <a:ext cx="5003008" cy="645012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790" b="1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消费税征税范围与征税环节</a:t>
            </a:r>
            <a:endParaRPr lang="zh-CN" altLang="en-US" sz="2790" b="1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1264" t="10834"/>
          <a:stretch>
            <a:fillRect/>
          </a:stretch>
        </p:blipFill>
        <p:spPr bwMode="auto">
          <a:xfrm>
            <a:off x="1289174" y="1101383"/>
            <a:ext cx="10574709" cy="56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0571" y="189490"/>
            <a:ext cx="549910" cy="6533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39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征税环节：生产、委托加工、进口、批发、零售</a:t>
            </a:r>
            <a:endParaRPr lang="zh-CN" altLang="en-US" sz="239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占位符 1451010"/>
          <p:cNvSpPr>
            <a:spLocks noGrp="1"/>
          </p:cNvSpPr>
          <p:nvPr>
            <p:ph type="body" sz="half" idx="1"/>
          </p:nvPr>
        </p:nvSpPr>
        <p:spPr>
          <a:xfrm>
            <a:off x="579365" y="1185863"/>
            <a:ext cx="10763436" cy="1149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三、交多少？</a:t>
            </a: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税率</a:t>
            </a: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P121-123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基本形式：比例税率、定额税率。</a:t>
            </a:r>
            <a:endParaRPr lang="zh-CN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875"/>
              </a:lnSpc>
              <a:buFontTx/>
              <a:buNone/>
            </a:pPr>
            <a:r>
              <a:rPr lang="zh-CN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特殊情况：定额税率和比例税率双重征收——复合计税。</a:t>
            </a:r>
            <a:endParaRPr lang="zh-CN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875"/>
              </a:lnSpc>
              <a:buFontTx/>
              <a:buNone/>
            </a:pPr>
            <a:endParaRPr lang="zh-CN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zh-CN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zh-CN" altLang="en-US" sz="2800" b="1" dirty="0" smtClean="0">
              <a:solidFill>
                <a:srgbClr val="2C1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51042" name="内容占位符 1451041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673053" y="2780983"/>
          <a:ext cx="10843262" cy="3326130"/>
        </p:xfrm>
        <a:graphic>
          <a:graphicData uri="http://schemas.openxmlformats.org/drawingml/2006/table">
            <a:tbl>
              <a:tblPr/>
              <a:tblGrid>
                <a:gridCol w="4867912"/>
                <a:gridCol w="5975350"/>
              </a:tblGrid>
              <a:tr h="58610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税率基本形式</a:t>
                      </a:r>
                      <a:endParaRPr lang="zh-CN" altLang="en-US" sz="2800" b="0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1" marR="68571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适用应税项目</a:t>
                      </a:r>
                      <a:endParaRPr lang="zh-CN" altLang="en-US" sz="2800" b="0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1" marR="68571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</a:t>
                      </a: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定额税率</a:t>
                      </a:r>
                      <a:endParaRPr lang="zh-CN" altLang="en-US" sz="2800" b="0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1" marR="68571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黄酒、啤酒；成品油</a:t>
                      </a:r>
                      <a:endParaRPr lang="zh-CN" altLang="en-US" sz="2800" b="0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1" marR="68571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186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比例税率和定额税率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复合计税</a:t>
                      </a:r>
                      <a:endParaRPr lang="zh-CN" altLang="en-US" sz="28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1" marR="68571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卷烟；白酒</a:t>
                      </a:r>
                      <a:endParaRPr lang="zh-CN" altLang="en-US" sz="2800" b="0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1" marR="68571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221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</a:t>
                      </a: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比例税率</a:t>
                      </a:r>
                      <a:endParaRPr lang="zh-CN" altLang="en-US" sz="2800" b="0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1" marR="68571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除黄酒、啤酒、成品油、卷烟、白酒</a:t>
                      </a:r>
                      <a:endParaRPr lang="zh-CN" altLang="en-US" sz="2800" b="0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800" b="0" dirty="0">
                          <a:solidFill>
                            <a:srgbClr val="00009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以外的其他各种应税消费品</a:t>
                      </a:r>
                      <a:endParaRPr lang="zh-CN" altLang="en-US" sz="2800" b="0" dirty="0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1" marR="68571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99996" y="354013"/>
            <a:ext cx="2419036" cy="4937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pPr algn="ctr" fontAlgn="auto">
              <a:defRPr/>
            </a:pPr>
            <a:r>
              <a:rPr lang="zh-CN" altLang="en-US" sz="2400" b="1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学习重点</a:t>
            </a:r>
            <a:endParaRPr lang="zh-CN" altLang="en-US" sz="2400" b="1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0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100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101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102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103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104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105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06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107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108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109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1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10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111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112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113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114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115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16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117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118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119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12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120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121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122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123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124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125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126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127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128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129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13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130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13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32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133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134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135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136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137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138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139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14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140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14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42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143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144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145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146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147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148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149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15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150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151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152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153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154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155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156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15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58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159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16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160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161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162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163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164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165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166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16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68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169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17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170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171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172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173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174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175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176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177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178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179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18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180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181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182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18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84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185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186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187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188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189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19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190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191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192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19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94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195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196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197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198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199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2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0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200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201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202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203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204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205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206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207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08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09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1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210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11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212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213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214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215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216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217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218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219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2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220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221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222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223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224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225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226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227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228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229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23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230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231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232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233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34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35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36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37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238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239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24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240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241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242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243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244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245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46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247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248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249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25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50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251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252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253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254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255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256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257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258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259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6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60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6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62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63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264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265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266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267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268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269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2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70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27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72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273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274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275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276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277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278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279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28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80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281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282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283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284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285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86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8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88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89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29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290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291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292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293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294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295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296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29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98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299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3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30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300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301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302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303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304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305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306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307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308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309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31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310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311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312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31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14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315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316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317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318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319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32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320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321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322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32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24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325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326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327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328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329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33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330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331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332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333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334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335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336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337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338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339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4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340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341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342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343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344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345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346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347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348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349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5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350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351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352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353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354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355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356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357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358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359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36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360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361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362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363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364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365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66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367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368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369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3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70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371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372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373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374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375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76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377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378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379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38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380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381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382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383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384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385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386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387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388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389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39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390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39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92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393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394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395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396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397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398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399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4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40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400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40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402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403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404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405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406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407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408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409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41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410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411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412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413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414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415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416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41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418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419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42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420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421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422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423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424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425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426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42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428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429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43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430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431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432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433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434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435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436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437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438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439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44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440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441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442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44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444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445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446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447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448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449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45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450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451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452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45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454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455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456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457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458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459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46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460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461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462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463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464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465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466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467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468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4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470.xml><?xml version="1.0" encoding="utf-8"?>
<p:tagLst xmlns:p="http://schemas.openxmlformats.org/presentationml/2006/main">
  <p:tag name="KSO_WM_TEMPLATE_THUMBS_INDEX" val="1、4、5、9、12、17、22、27、28、29"/>
  <p:tag name="KSO_WM_TEMPLATE_CATEGORY" val="custom"/>
  <p:tag name="KSO_WM_TEMPLATE_INDEX" val="160546"/>
  <p:tag name="KSO_WM_TAG_VERSION" val="1.0"/>
  <p:tag name="KSO_WM_SLIDE_ID" val="custom16054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PECIAL_SOURCE" val="bdnull"/>
</p:tagLst>
</file>

<file path=ppt/tags/tag4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72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13"/>
  <p:tag name="KSO_WM_SLIDE_INDEX" val="13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21"/>
  <p:tag name="KSO_WM_SLIDE_SIZE" val="828*366"/>
  <p:tag name="KSO_WM_SPECIAL_SOURCE" val="bdnull"/>
</p:tagLst>
</file>

<file path=ppt/tags/tag4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74.xml><?xml version="1.0" encoding="utf-8"?>
<p:tagLst xmlns:p="http://schemas.openxmlformats.org/presentationml/2006/main">
  <p:tag name="KSO_WM_SPECIAL_SOURCE" val="bdnull"/>
</p:tagLst>
</file>

<file path=ppt/tags/tag4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76.xml><?xml version="1.0" encoding="utf-8"?>
<p:tagLst xmlns:p="http://schemas.openxmlformats.org/presentationml/2006/main">
  <p:tag name="KSO_WM_SPECIAL_SOURCE" val="bdnull"/>
</p:tagLst>
</file>

<file path=ppt/tags/tag477.xml><?xml version="1.0" encoding="utf-8"?>
<p:tagLst xmlns:p="http://schemas.openxmlformats.org/presentationml/2006/main">
  <p:tag name="KSO_WM_SPECIAL_SOURCE" val="bdnull"/>
</p:tagLst>
</file>

<file path=ppt/tags/tag478.xml><?xml version="1.0" encoding="utf-8"?>
<p:tagLst xmlns:p="http://schemas.openxmlformats.org/presentationml/2006/main">
  <p:tag name="KSO_WM_SPECIAL_SOURCE" val="bdnull"/>
</p:tagLst>
</file>

<file path=ppt/tags/tag479.xml><?xml version="1.0" encoding="utf-8"?>
<p:tagLst xmlns:p="http://schemas.openxmlformats.org/presentationml/2006/main">
  <p:tag name="KSO_WM_SPECIAL_SOURCE" val="bdnull"/>
</p:tagLst>
</file>

<file path=ppt/tags/tag48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480.xml><?xml version="1.0" encoding="utf-8"?>
<p:tagLst xmlns:p="http://schemas.openxmlformats.org/presentationml/2006/main">
  <p:tag name="KSO_WM_SPECIAL_SOURCE" val="bdnull"/>
</p:tagLst>
</file>

<file path=ppt/tags/tag481.xml><?xml version="1.0" encoding="utf-8"?>
<p:tagLst xmlns:p="http://schemas.openxmlformats.org/presentationml/2006/main">
  <p:tag name="KSO_WM_UNIT_TABLE_BEAUTIFY" val="smartTable{b4a2488f-eaf1-4eda-87c1-4775e069f4ba}"/>
</p:tagLst>
</file>

<file path=ppt/tags/tag4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83.xml><?xml version="1.0" encoding="utf-8"?>
<p:tagLst xmlns:p="http://schemas.openxmlformats.org/presentationml/2006/main">
  <p:tag name="KSO_WM_SPECIAL_SOURCE" val="bdnull"/>
</p:tagLst>
</file>

<file path=ppt/tags/tag4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87.xml><?xml version="1.0" encoding="utf-8"?>
<p:tagLst xmlns:p="http://schemas.openxmlformats.org/presentationml/2006/main">
  <p:tag name="KSO_WM_SPECIAL_SOURCE" val="bdnull"/>
</p:tagLst>
</file>

<file path=ppt/tags/tag4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89.xml><?xml version="1.0" encoding="utf-8"?>
<p:tagLst xmlns:p="http://schemas.openxmlformats.org/presentationml/2006/main">
  <p:tag name="KSO_WM_SPECIAL_SOURCE" val="bdnull"/>
</p:tagLst>
</file>

<file path=ppt/tags/tag49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4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91.xml><?xml version="1.0" encoding="utf-8"?>
<p:tagLst xmlns:p="http://schemas.openxmlformats.org/presentationml/2006/main">
  <p:tag name="KSO_WM_SPECIAL_SOURCE" val="bdnull"/>
</p:tagLst>
</file>

<file path=ppt/tags/tag492.xml><?xml version="1.0" encoding="utf-8"?>
<p:tagLst xmlns:p="http://schemas.openxmlformats.org/presentationml/2006/main">
  <p:tag name="KSO_WM_UNIT_TABLE_BEAUTIFY" val="smartTable{70069db2-a983-43eb-893b-e3eb140a4709}"/>
</p:tagLst>
</file>

<file path=ppt/tags/tag4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94.xml><?xml version="1.0" encoding="utf-8"?>
<p:tagLst xmlns:p="http://schemas.openxmlformats.org/presentationml/2006/main">
  <p:tag name="KSO_WM_SPECIAL_SOURCE" val="bdnull"/>
</p:tagLst>
</file>

<file path=ppt/tags/tag4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96.xml><?xml version="1.0" encoding="utf-8"?>
<p:tagLst xmlns:p="http://schemas.openxmlformats.org/presentationml/2006/main">
  <p:tag name="KSO_WM_SPECIAL_SOURCE" val="bdnull"/>
</p:tagLst>
</file>

<file path=ppt/tags/tag4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498.xml><?xml version="1.0" encoding="utf-8"?>
<p:tagLst xmlns:p="http://schemas.openxmlformats.org/presentationml/2006/main">
  <p:tag name="KSO_WM_SPECIAL_SOURCE" val="bdnull"/>
</p:tagLst>
</file>

<file path=ppt/tags/tag4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50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500.xml><?xml version="1.0" encoding="utf-8"?>
<p:tagLst xmlns:p="http://schemas.openxmlformats.org/presentationml/2006/main">
  <p:tag name="KSO_WM_SPECIAL_SOURCE" val="bdnull"/>
</p:tagLst>
</file>

<file path=ppt/tags/tag5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02.xml><?xml version="1.0" encoding="utf-8"?>
<p:tagLst xmlns:p="http://schemas.openxmlformats.org/presentationml/2006/main">
  <p:tag name="KSO_WM_SPECIAL_SOURCE" val="bdnull"/>
</p:tagLst>
</file>

<file path=ppt/tags/tag5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04.xml><?xml version="1.0" encoding="utf-8"?>
<p:tagLst xmlns:p="http://schemas.openxmlformats.org/presentationml/2006/main">
  <p:tag name="KSO_WM_SPECIAL_SOURCE" val="bdnull"/>
</p:tagLst>
</file>

<file path=ppt/tags/tag5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06.xml><?xml version="1.0" encoding="utf-8"?>
<p:tagLst xmlns:p="http://schemas.openxmlformats.org/presentationml/2006/main">
  <p:tag name="KSO_WM_SPECIAL_SOURCE" val="bdnull"/>
</p:tagLst>
</file>

<file path=ppt/tags/tag5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08.xml><?xml version="1.0" encoding="utf-8"?>
<p:tagLst xmlns:p="http://schemas.openxmlformats.org/presentationml/2006/main">
  <p:tag name="KSO_WM_SPECIAL_SOURCE" val="bdnull"/>
</p:tagLst>
</file>

<file path=ppt/tags/tag5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1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510.xml><?xml version="1.0" encoding="utf-8"?>
<p:tagLst xmlns:p="http://schemas.openxmlformats.org/presentationml/2006/main">
  <p:tag name="KSO_WM_SPECIAL_SOURCE" val="bdnull"/>
</p:tagLst>
</file>

<file path=ppt/tags/tag5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12.xml><?xml version="1.0" encoding="utf-8"?>
<p:tagLst xmlns:p="http://schemas.openxmlformats.org/presentationml/2006/main">
  <p:tag name="KSO_WM_SPECIAL_SOURCE" val="bdnull"/>
</p:tagLst>
</file>

<file path=ppt/tags/tag5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14.xml><?xml version="1.0" encoding="utf-8"?>
<p:tagLst xmlns:p="http://schemas.openxmlformats.org/presentationml/2006/main">
  <p:tag name="KSO_WM_SPECIAL_SOURCE" val="bdnull"/>
</p:tagLst>
</file>

<file path=ppt/tags/tag5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16.xml><?xml version="1.0" encoding="utf-8"?>
<p:tagLst xmlns:p="http://schemas.openxmlformats.org/presentationml/2006/main">
  <p:tag name="KSO_WM_SPECIAL_SOURCE" val="bdnull"/>
</p:tagLst>
</file>

<file path=ppt/tags/tag5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18.xml><?xml version="1.0" encoding="utf-8"?>
<p:tagLst xmlns:p="http://schemas.openxmlformats.org/presentationml/2006/main">
  <p:tag name="KSO_WM_SPECIAL_SOURCE" val="bdnull"/>
</p:tagLst>
</file>

<file path=ppt/tags/tag5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2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520.xml><?xml version="1.0" encoding="utf-8"?>
<p:tagLst xmlns:p="http://schemas.openxmlformats.org/presentationml/2006/main">
  <p:tag name="KSO_WM_SPECIAL_SOURCE" val="bdnull"/>
</p:tagLst>
</file>

<file path=ppt/tags/tag5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22.xml><?xml version="1.0" encoding="utf-8"?>
<p:tagLst xmlns:p="http://schemas.openxmlformats.org/presentationml/2006/main">
  <p:tag name="KSO_WM_SPECIAL_SOURCE" val="bdnull"/>
</p:tagLst>
</file>

<file path=ppt/tags/tag523.xml><?xml version="1.0" encoding="utf-8"?>
<p:tagLst xmlns:p="http://schemas.openxmlformats.org/presentationml/2006/main">
  <p:tag name="KSO_WM_SPECIAL_SOURCE" val="bdnull"/>
</p:tagLst>
</file>

<file path=ppt/tags/tag5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25.xml><?xml version="1.0" encoding="utf-8"?>
<p:tagLst xmlns:p="http://schemas.openxmlformats.org/presentationml/2006/main">
  <p:tag name="KSO_WM_SPECIAL_SOURCE" val="bdnull"/>
</p:tagLst>
</file>

<file path=ppt/tags/tag526.xml><?xml version="1.0" encoding="utf-8"?>
<p:tagLst xmlns:p="http://schemas.openxmlformats.org/presentationml/2006/main">
  <p:tag name="KSO_WM_SPECIAL_SOURCE" val="bdnull"/>
</p:tagLst>
</file>

<file path=ppt/tags/tag5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28.xml><?xml version="1.0" encoding="utf-8"?>
<p:tagLst xmlns:p="http://schemas.openxmlformats.org/presentationml/2006/main">
  <p:tag name="KSO_WM_SPECIAL_SOURCE" val="bdnull"/>
</p:tagLst>
</file>

<file path=ppt/tags/tag5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530.xml><?xml version="1.0" encoding="utf-8"?>
<p:tagLst xmlns:p="http://schemas.openxmlformats.org/presentationml/2006/main">
  <p:tag name="KSO_WM_SPECIAL_SOURCE" val="bdnull"/>
</p:tagLst>
</file>

<file path=ppt/tags/tag5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32.xml><?xml version="1.0" encoding="utf-8"?>
<p:tagLst xmlns:p="http://schemas.openxmlformats.org/presentationml/2006/main">
  <p:tag name="KSO_WM_SPECIAL_SOURCE" val="bdnull"/>
</p:tagLst>
</file>

<file path=ppt/tags/tag5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34.xml><?xml version="1.0" encoding="utf-8"?>
<p:tagLst xmlns:p="http://schemas.openxmlformats.org/presentationml/2006/main">
  <p:tag name="KSO_WM_SPECIAL_SOURCE" val="bdnull"/>
</p:tagLst>
</file>

<file path=ppt/tags/tag5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36.xml><?xml version="1.0" encoding="utf-8"?>
<p:tagLst xmlns:p="http://schemas.openxmlformats.org/presentationml/2006/main">
  <p:tag name="KSO_WM_SPECIAL_SOURCE" val="bdnull"/>
</p:tagLst>
</file>

<file path=ppt/tags/tag5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38.xml><?xml version="1.0" encoding="utf-8"?>
<p:tagLst xmlns:p="http://schemas.openxmlformats.org/presentationml/2006/main">
  <p:tag name="KSO_WM_SPECIAL_SOURCE" val="bdnull"/>
</p:tagLst>
</file>

<file path=ppt/tags/tag5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4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540.xml><?xml version="1.0" encoding="utf-8"?>
<p:tagLst xmlns:p="http://schemas.openxmlformats.org/presentationml/2006/main">
  <p:tag name="KSO_WM_SPECIAL_SOURCE" val="bdnull"/>
</p:tagLst>
</file>

<file path=ppt/tags/tag5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42.xml><?xml version="1.0" encoding="utf-8"?>
<p:tagLst xmlns:p="http://schemas.openxmlformats.org/presentationml/2006/main">
  <p:tag name="KSO_WM_SPECIAL_SOURCE" val="bdnull"/>
</p:tagLst>
</file>

<file path=ppt/tags/tag5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44.xml><?xml version="1.0" encoding="utf-8"?>
<p:tagLst xmlns:p="http://schemas.openxmlformats.org/presentationml/2006/main">
  <p:tag name="KSO_WM_SPECIAL_SOURCE" val="bdnull"/>
</p:tagLst>
</file>

<file path=ppt/tags/tag5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46.xml><?xml version="1.0" encoding="utf-8"?>
<p:tagLst xmlns:p="http://schemas.openxmlformats.org/presentationml/2006/main">
  <p:tag name="KSO_WM_SPECIAL_SOURCE" val="bdnull"/>
</p:tagLst>
</file>

<file path=ppt/tags/tag5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48.xml><?xml version="1.0" encoding="utf-8"?>
<p:tagLst xmlns:p="http://schemas.openxmlformats.org/presentationml/2006/main">
  <p:tag name="KSO_WM_SPECIAL_SOURCE" val="bdnull"/>
</p:tagLst>
</file>

<file path=ppt/tags/tag5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5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550.xml><?xml version="1.0" encoding="utf-8"?>
<p:tagLst xmlns:p="http://schemas.openxmlformats.org/presentationml/2006/main">
  <p:tag name="KSO_WM_SPECIAL_SOURCE" val="bdnull"/>
</p:tagLst>
</file>

<file path=ppt/tags/tag551.xml><?xml version="1.0" encoding="utf-8"?>
<p:tagLst xmlns:p="http://schemas.openxmlformats.org/presentationml/2006/main">
  <p:tag name="KSO_WM_UNIT_TABLE_BEAUTIFY" val="smartTable{446ac065-2453-4950-9131-cc93d8835772}"/>
</p:tagLst>
</file>

<file path=ppt/tags/tag5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53.xml><?xml version="1.0" encoding="utf-8"?>
<p:tagLst xmlns:p="http://schemas.openxmlformats.org/presentationml/2006/main">
  <p:tag name="KSO_WM_SPECIAL_SOURCE" val="bdnull"/>
</p:tagLst>
</file>

<file path=ppt/tags/tag554.xml><?xml version="1.0" encoding="utf-8"?>
<p:tagLst xmlns:p="http://schemas.openxmlformats.org/presentationml/2006/main">
  <p:tag name="KSO_WM_UNIT_TABLE_BEAUTIFY" val="smartTable{341a4aea-8b99-4ddb-bbe6-b8bff5095d2b}"/>
</p:tagLst>
</file>

<file path=ppt/tags/tag5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56.xml><?xml version="1.0" encoding="utf-8"?>
<p:tagLst xmlns:p="http://schemas.openxmlformats.org/presentationml/2006/main">
  <p:tag name="KSO_WM_SPECIAL_SOURCE" val="bdnull"/>
</p:tagLst>
</file>

<file path=ppt/tags/tag5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58.xml><?xml version="1.0" encoding="utf-8"?>
<p:tagLst xmlns:p="http://schemas.openxmlformats.org/presentationml/2006/main">
  <p:tag name="KSO_WM_SPECIAL_SOURCE" val="bdnull"/>
</p:tagLst>
</file>

<file path=ppt/tags/tag5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6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560.xml><?xml version="1.0" encoding="utf-8"?>
<p:tagLst xmlns:p="http://schemas.openxmlformats.org/presentationml/2006/main">
  <p:tag name="KSO_WM_SPECIAL_SOURCE" val="bdnull"/>
</p:tagLst>
</file>

<file path=ppt/tags/tag5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62.xml><?xml version="1.0" encoding="utf-8"?>
<p:tagLst xmlns:p="http://schemas.openxmlformats.org/presentationml/2006/main">
  <p:tag name="KSO_WM_SPECIAL_SOURCE" val="bdnull"/>
</p:tagLst>
</file>

<file path=ppt/tags/tag5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64.xml><?xml version="1.0" encoding="utf-8"?>
<p:tagLst xmlns:p="http://schemas.openxmlformats.org/presentationml/2006/main">
  <p:tag name="KSO_WM_SPECIAL_SOURCE" val="bdnull"/>
</p:tagLst>
</file>

<file path=ppt/tags/tag5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66.xml><?xml version="1.0" encoding="utf-8"?>
<p:tagLst xmlns:p="http://schemas.openxmlformats.org/presentationml/2006/main">
  <p:tag name="KSO_WM_SPECIAL_SOURCE" val="bdnull"/>
</p:tagLst>
</file>

<file path=ppt/tags/tag5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68.xml><?xml version="1.0" encoding="utf-8"?>
<p:tagLst xmlns:p="http://schemas.openxmlformats.org/presentationml/2006/main">
  <p:tag name="KSO_WM_SPECIAL_SOURCE" val="bdnull"/>
</p:tagLst>
</file>

<file path=ppt/tags/tag5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7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570.xml><?xml version="1.0" encoding="utf-8"?>
<p:tagLst xmlns:p="http://schemas.openxmlformats.org/presentationml/2006/main">
  <p:tag name="KSO_WM_SPECIAL_SOURCE" val="bdnull"/>
</p:tagLst>
</file>

<file path=ppt/tags/tag5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72.xml><?xml version="1.0" encoding="utf-8"?>
<p:tagLst xmlns:p="http://schemas.openxmlformats.org/presentationml/2006/main">
  <p:tag name="KSO_WM_SPECIAL_SOURCE" val="bdnull"/>
</p:tagLst>
</file>

<file path=ppt/tags/tag5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9"/>
  <p:tag name="KSO_WM_UNIT_TYPE" val="f"/>
  <p:tag name="KSO_WM_UNIT_INDEX" val="1"/>
  <p:tag name="KSO_WM_UNIT_ID" val="custom16055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574.xml><?xml version="1.0" encoding="utf-8"?>
<p:tagLst xmlns:p="http://schemas.openxmlformats.org/presentationml/2006/main">
  <p:tag name="KSO_WM_SPECIAL_SOURCE" val="bdnull"/>
</p:tagLst>
</file>

<file path=ppt/tags/tag575.xml><?xml version="1.0" encoding="utf-8"?>
<p:tagLst xmlns:p="http://schemas.openxmlformats.org/presentationml/2006/main">
  <p:tag name="KSO_WM_SPECIAL_SOURCE" val="bdnull"/>
</p:tagLst>
</file>

<file path=ppt/tags/tag58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59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6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60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61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62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6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64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65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66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67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68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69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7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70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71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72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73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74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75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76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77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78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79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8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80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81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82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83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84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85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86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87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88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89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9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90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91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92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93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94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95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96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97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98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99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heme/theme1.xml><?xml version="1.0" encoding="utf-8"?>
<a:theme xmlns:a="http://schemas.openxmlformats.org/drawingml/2006/main" name="1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10589</Words>
  <Application>WPS 演示</Application>
  <PresentationFormat>自定义</PresentationFormat>
  <Paragraphs>1040</Paragraphs>
  <Slides>54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18</vt:i4>
      </vt:variant>
      <vt:variant>
        <vt:lpstr>幻灯片标题</vt:lpstr>
      </vt:variant>
      <vt:variant>
        <vt:i4>54</vt:i4>
      </vt:variant>
    </vt:vector>
  </HeadingPairs>
  <TitlesOfParts>
    <vt:vector size="85" baseType="lpstr">
      <vt:lpstr>Arial</vt:lpstr>
      <vt:lpstr>宋体</vt:lpstr>
      <vt:lpstr>Wingdings</vt:lpstr>
      <vt:lpstr>黑体</vt:lpstr>
      <vt:lpstr>Calibri</vt:lpstr>
      <vt:lpstr>幼圆</vt:lpstr>
      <vt:lpstr>华文琥珀</vt:lpstr>
      <vt:lpstr>微软雅黑</vt:lpstr>
      <vt:lpstr>Arial Unicode MS</vt:lpstr>
      <vt:lpstr>Wingdings</vt:lpstr>
      <vt:lpstr>Bradley Hand ITC</vt:lpstr>
      <vt:lpstr>楷体_GB2312</vt:lpstr>
      <vt:lpstr>新宋体</vt:lpstr>
      <vt:lpstr>1_Office 主题</vt:lpstr>
      <vt:lpstr>2_Office 主题</vt:lpstr>
      <vt:lpstr>4_Office 主题</vt:lpstr>
      <vt:lpstr>6_Office 主题</vt:lpstr>
      <vt:lpstr>5_Office 主题</vt:lpstr>
      <vt:lpstr>9_Office 主题</vt:lpstr>
      <vt:lpstr>7_Office 主题</vt:lpstr>
      <vt:lpstr>3_Office 主题</vt:lpstr>
      <vt:lpstr>11_Office 主题</vt:lpstr>
      <vt:lpstr>12_Office 主题</vt:lpstr>
      <vt:lpstr>13_Office 主题</vt:lpstr>
      <vt:lpstr>10_Office 主题</vt:lpstr>
      <vt:lpstr>14_Office 主题</vt:lpstr>
      <vt:lpstr>15_Office 主题</vt:lpstr>
      <vt:lpstr>8_Office 主题</vt:lpstr>
      <vt:lpstr>16_Office 主题</vt:lpstr>
      <vt:lpstr>17_Office 主题</vt:lpstr>
      <vt:lpstr>18_Office 主题</vt:lpstr>
      <vt:lpstr>项目三 消费税核算及纳税申报</vt:lpstr>
      <vt:lpstr>税收体制的思考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1.直接对外销售 纳税人生产应税消费品并 对外销售的，在销售时纳税。</vt:lpstr>
      <vt:lpstr>1.直接对外销售</vt:lpstr>
      <vt:lpstr>1.直接对外销售</vt:lpstr>
      <vt:lpstr>PowerPoint 演示文稿</vt:lpstr>
      <vt:lpstr>PowerPoint 演示文稿</vt:lpstr>
      <vt:lpstr>PowerPoint 演示文稿</vt:lpstr>
      <vt:lpstr>2.自产自用——连续生产应税消费品</vt:lpstr>
      <vt:lpstr>2.自产自用——连续生产应税消费品</vt:lpstr>
      <vt:lpstr>PowerPoint 演示文稿</vt:lpstr>
      <vt:lpstr>PowerPoint 演示文稿</vt:lpstr>
      <vt:lpstr>PowerPoint 演示文稿</vt:lpstr>
      <vt:lpstr>3.委托加工应税消费品</vt:lpstr>
      <vt:lpstr>3.委托加工应税消费品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1.准予扣除的情形  P127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项目三 消费税核算及申报</dc:title>
  <dc:creator>stone</dc:creator>
  <cp:lastModifiedBy>森兰丸</cp:lastModifiedBy>
  <cp:revision>35</cp:revision>
  <dcterms:created xsi:type="dcterms:W3CDTF">2020-04-21T12:00:00Z</dcterms:created>
  <dcterms:modified xsi:type="dcterms:W3CDTF">2021-06-15T09:08:44Z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D0BFA59FF0CD4F2F8D56782178BC823C</vt:lpwstr>
  </property>
  <property fmtid="{D5CDD505-2E9C-101B-9397-08002B2CF9AE}" pid="3" name="KSOProductBuildVer">
    <vt:lpwstr>2052-11.1.0.10577</vt:lpwstr>
  </property>
</Properties>
</file>